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6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304" r:id="rId9"/>
    <p:sldId id="307" r:id="rId10"/>
    <p:sldId id="305" r:id="rId11"/>
    <p:sldId id="308" r:id="rId12"/>
    <p:sldId id="267" r:id="rId13"/>
    <p:sldId id="269" r:id="rId14"/>
    <p:sldId id="309" r:id="rId15"/>
    <p:sldId id="270" r:id="rId16"/>
    <p:sldId id="310" r:id="rId17"/>
    <p:sldId id="278" r:id="rId18"/>
    <p:sldId id="311" r:id="rId19"/>
    <p:sldId id="276" r:id="rId20"/>
    <p:sldId id="285" r:id="rId21"/>
    <p:sldId id="277" r:id="rId22"/>
    <p:sldId id="312" r:id="rId23"/>
    <p:sldId id="313" r:id="rId24"/>
  </p:sldIdLst>
  <p:sldSz cx="9144000" cy="5143500" type="screen16x9"/>
  <p:notesSz cx="6858000" cy="9144000"/>
  <p:embeddedFontLst>
    <p:embeddedFont>
      <p:font typeface="Catamaran Light" pitchFamily="2" charset="77"/>
      <p:regular r:id="rId26"/>
      <p:bold r:id="rId27"/>
    </p:embeddedFont>
    <p:embeddedFont>
      <p:font typeface="Pathway Gothic One" panose="02000506050000020004" pitchFamily="2" charset="77"/>
      <p:regular r:id="rId28"/>
    </p:embeddedFont>
    <p:embeddedFont>
      <p:font typeface="PT Sans" panose="020B0503020203020204" pitchFamily="34" charset="77"/>
      <p:regular r:id="rId29"/>
      <p:bold r:id="rId30"/>
      <p:italic r:id="rId31"/>
      <p:bold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12">
          <p15:clr>
            <a:srgbClr val="9AA0A6"/>
          </p15:clr>
        </p15:guide>
        <p15:guide id="2" pos="2880">
          <p15:clr>
            <a:srgbClr val="9AA0A6"/>
          </p15:clr>
        </p15:guide>
        <p15:guide id="3" pos="451">
          <p15:clr>
            <a:srgbClr val="9AA0A6"/>
          </p15:clr>
        </p15:guide>
        <p15:guide id="4" pos="5309">
          <p15:clr>
            <a:srgbClr val="9AA0A6"/>
          </p15:clr>
        </p15:guide>
        <p15:guide id="5" orient="horz" pos="340">
          <p15:clr>
            <a:srgbClr val="9AA0A6"/>
          </p15:clr>
        </p15:guide>
        <p15:guide id="6" orient="horz" pos="2900">
          <p15:clr>
            <a:srgbClr val="9AA0A6"/>
          </p15:clr>
        </p15:guide>
        <p15:guide id="7" orient="horz" pos="514">
          <p15:clr>
            <a:srgbClr val="9AA0A6"/>
          </p15:clr>
        </p15:guide>
        <p15:guide id="8" orient="horz" pos="170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EB1C94-7DA2-4567-A7F1-861E270AB43E}">
  <a:tblStyle styleId="{CEEB1C94-7DA2-4567-A7F1-861E270AB4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46"/>
    <p:restoredTop sz="94674"/>
  </p:normalViewPr>
  <p:slideViewPr>
    <p:cSldViewPr snapToGrid="0">
      <p:cViewPr varScale="1">
        <p:scale>
          <a:sx n="134" d="100"/>
          <a:sy n="134" d="100"/>
        </p:scale>
        <p:origin x="192" y="680"/>
      </p:cViewPr>
      <p:guideLst>
        <p:guide orient="horz" pos="1512"/>
        <p:guide pos="2880"/>
        <p:guide pos="451"/>
        <p:guide pos="5309"/>
        <p:guide orient="horz" pos="340"/>
        <p:guide orient="horz" pos="2900"/>
        <p:guide orient="horz" pos="514"/>
        <p:guide orient="horz" pos="170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sv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09764f90f_0_4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09764f90f_0_4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6082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09764f90f_0_4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09764f90f_0_4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0701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909764f90f_0_49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909764f90f_0_49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909764f90f_0_5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909764f90f_0_5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909764f90f_0_5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909764f90f_0_5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7756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909764f90f_0_6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909764f90f_0_6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909764f90f_0_6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909764f90f_0_6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3977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909764f90f_0_8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909764f90f_0_8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09764f90f_0_3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09764f90f_0_3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728731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909764f90f_0_7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909764f90f_0_78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909764f90f_0_2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909764f90f_0_2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909764f90f_0_10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909764f90f_0_10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909764f90f_0_8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909764f90f_0_8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09764f90f_0_3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09764f90f_0_3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123671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909764f90f_0_8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909764f90f_0_8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6783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09764f90f_0_2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09764f90f_0_2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909764f90f_0_3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909764f90f_0_3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09764f90f_0_3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09764f90f_0_3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909764f90f_0_3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909764f90f_0_38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09764f90f_0_4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09764f90f_0_4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09764f90f_0_4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09764f90f_0_40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7709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09764f90f_0_3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09764f90f_0_3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702085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25098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73025" y="1779650"/>
            <a:ext cx="5997600" cy="12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8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73025" y="3013475"/>
            <a:ext cx="5997600" cy="3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27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>
            <a:off x="-35175" y="0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49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ctrTitle"/>
          </p:nvPr>
        </p:nvSpPr>
        <p:spPr>
          <a:xfrm>
            <a:off x="6179778" y="1853950"/>
            <a:ext cx="1736700" cy="40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1"/>
          </p:nvPr>
        </p:nvSpPr>
        <p:spPr>
          <a:xfrm>
            <a:off x="6179778" y="2257525"/>
            <a:ext cx="17367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ctrTitle" idx="2"/>
          </p:nvPr>
        </p:nvSpPr>
        <p:spPr>
          <a:xfrm>
            <a:off x="1227522" y="1853950"/>
            <a:ext cx="1736700" cy="40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3"/>
          </p:nvPr>
        </p:nvSpPr>
        <p:spPr>
          <a:xfrm>
            <a:off x="1227522" y="2257525"/>
            <a:ext cx="17367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ctrTitle" idx="4"/>
          </p:nvPr>
        </p:nvSpPr>
        <p:spPr>
          <a:xfrm>
            <a:off x="3703650" y="1853950"/>
            <a:ext cx="1736700" cy="40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5"/>
          </p:nvPr>
        </p:nvSpPr>
        <p:spPr>
          <a:xfrm>
            <a:off x="3703650" y="2257525"/>
            <a:ext cx="17367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ctrTitle" idx="6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01">
  <p:cSld name="CUSTOM_14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/>
          <p:nvPr/>
        </p:nvSpPr>
        <p:spPr>
          <a:xfrm flipH="1">
            <a:off x="-35175" y="0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49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ctrTitle"/>
          </p:nvPr>
        </p:nvSpPr>
        <p:spPr>
          <a:xfrm>
            <a:off x="5062875" y="1961963"/>
            <a:ext cx="2796000" cy="60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subTitle" idx="1"/>
          </p:nvPr>
        </p:nvSpPr>
        <p:spPr>
          <a:xfrm>
            <a:off x="5062875" y="2561963"/>
            <a:ext cx="2796000" cy="10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8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/>
          <p:nvPr/>
        </p:nvSpPr>
        <p:spPr>
          <a:xfrm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09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762225" y="1575625"/>
            <a:ext cx="6042600" cy="15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2"/>
          </p:nvPr>
        </p:nvSpPr>
        <p:spPr>
          <a:xfrm>
            <a:off x="762225" y="3149075"/>
            <a:ext cx="6042600" cy="51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00" b="1"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00" b="1"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00" b="1"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00" b="1"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00" b="1"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00" b="1"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00" b="1"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00" b="1"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00" b="1"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30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/>
          <p:nvPr/>
        </p:nvSpPr>
        <p:spPr>
          <a:xfrm flipH="1">
            <a:off x="-35175" y="0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490"/>
                </a:srgbClr>
              </a:gs>
              <a:gs pos="100000">
                <a:srgbClr val="FFFFFF"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ctrTitle"/>
          </p:nvPr>
        </p:nvSpPr>
        <p:spPr>
          <a:xfrm>
            <a:off x="1253280" y="1735202"/>
            <a:ext cx="1706100" cy="30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1"/>
          </p:nvPr>
        </p:nvSpPr>
        <p:spPr>
          <a:xfrm>
            <a:off x="1253282" y="2053488"/>
            <a:ext cx="17061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ctrTitle" idx="2"/>
          </p:nvPr>
        </p:nvSpPr>
        <p:spPr>
          <a:xfrm>
            <a:off x="3718966" y="1723950"/>
            <a:ext cx="1706100" cy="32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3"/>
          </p:nvPr>
        </p:nvSpPr>
        <p:spPr>
          <a:xfrm>
            <a:off x="3718968" y="2053350"/>
            <a:ext cx="17061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ctrTitle" idx="4"/>
          </p:nvPr>
        </p:nvSpPr>
        <p:spPr>
          <a:xfrm>
            <a:off x="6184655" y="1723950"/>
            <a:ext cx="1706100" cy="32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subTitle" idx="5"/>
          </p:nvPr>
        </p:nvSpPr>
        <p:spPr>
          <a:xfrm>
            <a:off x="6184658" y="2053350"/>
            <a:ext cx="17061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ctrTitle" idx="6"/>
          </p:nvPr>
        </p:nvSpPr>
        <p:spPr>
          <a:xfrm>
            <a:off x="1253267" y="3570894"/>
            <a:ext cx="1706100" cy="32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ubTitle" idx="7"/>
          </p:nvPr>
        </p:nvSpPr>
        <p:spPr>
          <a:xfrm>
            <a:off x="1253242" y="3903769"/>
            <a:ext cx="17061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ctrTitle" idx="8"/>
          </p:nvPr>
        </p:nvSpPr>
        <p:spPr>
          <a:xfrm>
            <a:off x="3718981" y="3570894"/>
            <a:ext cx="1706100" cy="32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9"/>
          </p:nvPr>
        </p:nvSpPr>
        <p:spPr>
          <a:xfrm>
            <a:off x="3718956" y="3903769"/>
            <a:ext cx="17061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ctrTitle" idx="13"/>
          </p:nvPr>
        </p:nvSpPr>
        <p:spPr>
          <a:xfrm>
            <a:off x="6184642" y="3570894"/>
            <a:ext cx="1706100" cy="33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ubTitle" idx="14"/>
          </p:nvPr>
        </p:nvSpPr>
        <p:spPr>
          <a:xfrm>
            <a:off x="6184617" y="3903769"/>
            <a:ext cx="1706100" cy="7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ctrTitle" idx="15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02">
  <p:cSld name="CUSTOM_3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/>
          <p:nvPr/>
        </p:nvSpPr>
        <p:spPr>
          <a:xfrm flipH="1">
            <a:off x="-33100" y="-30962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25098"/>
                </a:srgbClr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ctrTitle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03">
  <p:cSld name="CUSTOM_3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/>
          <p:nvPr/>
        </p:nvSpPr>
        <p:spPr>
          <a:xfrm>
            <a:off x="-35175" y="0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25098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ctrTitle"/>
          </p:nvPr>
        </p:nvSpPr>
        <p:spPr>
          <a:xfrm>
            <a:off x="716675" y="390425"/>
            <a:ext cx="77106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01">
  <p:cSld name="CUSTOM_33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/>
          <p:nvPr/>
        </p:nvSpPr>
        <p:spPr>
          <a:xfrm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098"/>
                </a:srgbClr>
              </a:gs>
              <a:gs pos="100000">
                <a:srgbClr val="FFFFFF"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subTitle" idx="1"/>
          </p:nvPr>
        </p:nvSpPr>
        <p:spPr>
          <a:xfrm flipH="1">
            <a:off x="6443662" y="2420050"/>
            <a:ext cx="1914300" cy="10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2"/>
          </p:nvPr>
        </p:nvSpPr>
        <p:spPr>
          <a:xfrm>
            <a:off x="1279837" y="2420050"/>
            <a:ext cx="1914300" cy="10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ctrTitle"/>
          </p:nvPr>
        </p:nvSpPr>
        <p:spPr>
          <a:xfrm>
            <a:off x="6443662" y="2035150"/>
            <a:ext cx="1914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3"/>
          </p:nvPr>
        </p:nvSpPr>
        <p:spPr>
          <a:xfrm>
            <a:off x="1279837" y="2035150"/>
            <a:ext cx="1914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4"/>
          </p:nvPr>
        </p:nvSpPr>
        <p:spPr>
          <a:xfrm>
            <a:off x="3861750" y="2420050"/>
            <a:ext cx="1914300" cy="10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ctrTitle" idx="5"/>
          </p:nvPr>
        </p:nvSpPr>
        <p:spPr>
          <a:xfrm>
            <a:off x="3861750" y="2035150"/>
            <a:ext cx="1914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ctrTitle" idx="6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-35175" y="0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25098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716675" y="390425"/>
            <a:ext cx="77106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6675" y="1332075"/>
            <a:ext cx="7710600" cy="32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ivvic"/>
              <a:buAutoNum type="arabicPeriod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ctrTitle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1" name="Google Shape;31;p6"/>
          <p:cNvSpPr/>
          <p:nvPr/>
        </p:nvSpPr>
        <p:spPr>
          <a:xfrm rot="10800000" flipH="1">
            <a:off x="-33100" y="-30962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25098"/>
                </a:srgbClr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09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232025" y="2071350"/>
            <a:ext cx="37986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3231725" y="2691950"/>
            <a:ext cx="37986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1256350" y="1751075"/>
            <a:ext cx="28464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/>
        </p:nvSpPr>
        <p:spPr>
          <a:xfrm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09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7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 rot="10800000" flipH="1"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49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ctrTitle"/>
          </p:nvPr>
        </p:nvSpPr>
        <p:spPr>
          <a:xfrm>
            <a:off x="2103475" y="1454649"/>
            <a:ext cx="21423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2103475" y="1909600"/>
            <a:ext cx="2139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ctrTitle" idx="2"/>
          </p:nvPr>
        </p:nvSpPr>
        <p:spPr>
          <a:xfrm>
            <a:off x="5214500" y="1454649"/>
            <a:ext cx="2139600" cy="45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3"/>
          </p:nvPr>
        </p:nvSpPr>
        <p:spPr>
          <a:xfrm>
            <a:off x="5214500" y="1907350"/>
            <a:ext cx="21423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ctrTitle" idx="4"/>
          </p:nvPr>
        </p:nvSpPr>
        <p:spPr>
          <a:xfrm>
            <a:off x="2103475" y="3151084"/>
            <a:ext cx="2139600" cy="45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5"/>
          </p:nvPr>
        </p:nvSpPr>
        <p:spPr>
          <a:xfrm>
            <a:off x="2103475" y="3603772"/>
            <a:ext cx="2139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ctrTitle" idx="6"/>
          </p:nvPr>
        </p:nvSpPr>
        <p:spPr>
          <a:xfrm>
            <a:off x="5214500" y="3148834"/>
            <a:ext cx="2139600" cy="45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7"/>
          </p:nvPr>
        </p:nvSpPr>
        <p:spPr>
          <a:xfrm>
            <a:off x="5214500" y="3601522"/>
            <a:ext cx="21396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ctrTitle" idx="8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01">
  <p:cSld name="CUSTOM_27_1_1_1"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-35175" y="0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25098"/>
                </a:srgbClr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ctrTitle"/>
          </p:nvPr>
        </p:nvSpPr>
        <p:spPr>
          <a:xfrm>
            <a:off x="1931949" y="1444000"/>
            <a:ext cx="2142300" cy="40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1"/>
          </p:nvPr>
        </p:nvSpPr>
        <p:spPr>
          <a:xfrm>
            <a:off x="1931949" y="1971675"/>
            <a:ext cx="2142300" cy="5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ctrTitle" idx="2"/>
          </p:nvPr>
        </p:nvSpPr>
        <p:spPr>
          <a:xfrm>
            <a:off x="5275151" y="1444000"/>
            <a:ext cx="2142300" cy="40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3"/>
          </p:nvPr>
        </p:nvSpPr>
        <p:spPr>
          <a:xfrm>
            <a:off x="5275149" y="1971675"/>
            <a:ext cx="2142300" cy="5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ctrTitle" idx="4"/>
          </p:nvPr>
        </p:nvSpPr>
        <p:spPr>
          <a:xfrm>
            <a:off x="1931949" y="3252700"/>
            <a:ext cx="2142300" cy="40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5"/>
          </p:nvPr>
        </p:nvSpPr>
        <p:spPr>
          <a:xfrm>
            <a:off x="1931949" y="3780375"/>
            <a:ext cx="2142300" cy="5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ctrTitle" idx="6"/>
          </p:nvPr>
        </p:nvSpPr>
        <p:spPr>
          <a:xfrm>
            <a:off x="5275151" y="3252700"/>
            <a:ext cx="2142300" cy="40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7"/>
          </p:nvPr>
        </p:nvSpPr>
        <p:spPr>
          <a:xfrm>
            <a:off x="5275149" y="3780375"/>
            <a:ext cx="2142300" cy="5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ctrTitle" idx="8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Char char="●"/>
              <a:defRPr sz="1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○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■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●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○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■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●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○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T Sans"/>
              <a:buChar char="■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9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8" r:id="rId13"/>
    <p:sldLayoutId id="2147483669" r:id="rId14"/>
    <p:sldLayoutId id="2147483670" r:id="rId15"/>
    <p:sldLayoutId id="2147483672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dan-Danino/Red-Alerts-Analyz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A02D39-7BBF-DF44-BA72-36669D32B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20640"/>
          </a:xfrm>
          <a:prstGeom prst="rect">
            <a:avLst/>
          </a:prstGeom>
        </p:spPr>
      </p:pic>
      <p:sp>
        <p:nvSpPr>
          <p:cNvPr id="180" name="Google Shape;180;p31"/>
          <p:cNvSpPr txBox="1">
            <a:spLocks noGrp="1"/>
          </p:cNvSpPr>
          <p:nvPr>
            <p:ph type="ctrTitle"/>
          </p:nvPr>
        </p:nvSpPr>
        <p:spPr>
          <a:xfrm>
            <a:off x="1667968" y="1779575"/>
            <a:ext cx="6576261" cy="1233900"/>
          </a:xfrm>
          <a:prstGeom prst="rect">
            <a:avLst/>
          </a:prstGeom>
          <a:effectLst>
            <a:reflection stA="80000" endPos="65000" dist="50800" dir="5400000" sy="-100000" algn="bl" rotWithShape="0"/>
            <a:softEdge rad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Red alerts analyze</a:t>
            </a:r>
            <a:endParaRPr dirty="0"/>
          </a:p>
        </p:txBody>
      </p:sp>
      <p:sp>
        <p:nvSpPr>
          <p:cNvPr id="181" name="Google Shape;181;p31"/>
          <p:cNvSpPr txBox="1">
            <a:spLocks noGrp="1"/>
          </p:cNvSpPr>
          <p:nvPr>
            <p:ph type="subTitle" idx="1"/>
          </p:nvPr>
        </p:nvSpPr>
        <p:spPr>
          <a:xfrm>
            <a:off x="228311" y="4442650"/>
            <a:ext cx="5997600" cy="3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Lidan</a:t>
            </a:r>
            <a:r>
              <a:rPr lang="en" dirty="0"/>
              <a:t> </a:t>
            </a:r>
            <a:r>
              <a:rPr lang="en" dirty="0" err="1"/>
              <a:t>Danino</a:t>
            </a:r>
            <a:r>
              <a:rPr lang="en" dirty="0"/>
              <a:t> , </a:t>
            </a:r>
            <a:r>
              <a:rPr lang="en" dirty="0" err="1"/>
              <a:t>Niv</a:t>
            </a:r>
            <a:r>
              <a:rPr lang="en" dirty="0"/>
              <a:t> </a:t>
            </a:r>
            <a:r>
              <a:rPr lang="en" dirty="0" err="1"/>
              <a:t>Netanel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C87DC0-951E-DC4E-B4B2-9AAEA9C70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311" y="1863344"/>
            <a:ext cx="1284500" cy="1434694"/>
          </a:xfrm>
          <a:prstGeom prst="rect">
            <a:avLst/>
          </a:prstGeom>
          <a:effectLst>
            <a:glow rad="76200">
              <a:schemeClr val="accent1">
                <a:alpha val="40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5329CA-B5C8-EB4B-B27B-627BE3818520}"/>
              </a:ext>
            </a:extLst>
          </p:cNvPr>
          <p:cNvSpPr txBox="1"/>
          <p:nvPr/>
        </p:nvSpPr>
        <p:spPr>
          <a:xfrm>
            <a:off x="8461095" y="0"/>
            <a:ext cx="5597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e-IL" dirty="0">
                <a:solidFill>
                  <a:schemeClr val="tx1"/>
                </a:solidFill>
              </a:rPr>
              <a:t>בס׳׳ד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6F35A72-A506-8540-99F9-73E1008D2C0C}"/>
              </a:ext>
            </a:extLst>
          </p:cNvPr>
          <p:cNvSpPr/>
          <p:nvPr/>
        </p:nvSpPr>
        <p:spPr>
          <a:xfrm rot="10800000">
            <a:off x="388710" y="859727"/>
            <a:ext cx="241505" cy="2183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7B4B401-DACB-AD43-8311-A98D350CAF23}"/>
              </a:ext>
            </a:extLst>
          </p:cNvPr>
          <p:cNvSpPr/>
          <p:nvPr/>
        </p:nvSpPr>
        <p:spPr>
          <a:xfrm rot="10800000">
            <a:off x="388708" y="1596122"/>
            <a:ext cx="241505" cy="2183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211759D0-A09A-4644-A093-504244424F27}"/>
              </a:ext>
            </a:extLst>
          </p:cNvPr>
          <p:cNvSpPr/>
          <p:nvPr/>
        </p:nvSpPr>
        <p:spPr>
          <a:xfrm rot="10800000">
            <a:off x="388709" y="2284330"/>
            <a:ext cx="241505" cy="2183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CD1B71A-54F8-6C45-A63F-95AFBB045E13}"/>
              </a:ext>
            </a:extLst>
          </p:cNvPr>
          <p:cNvSpPr/>
          <p:nvPr/>
        </p:nvSpPr>
        <p:spPr>
          <a:xfrm rot="10800000">
            <a:off x="388710" y="2991723"/>
            <a:ext cx="241505" cy="2183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3F95C14-4AA3-114C-B21E-E826FB68756A}"/>
              </a:ext>
            </a:extLst>
          </p:cNvPr>
          <p:cNvSpPr/>
          <p:nvPr/>
        </p:nvSpPr>
        <p:spPr>
          <a:xfrm rot="10800000">
            <a:off x="378845" y="3808266"/>
            <a:ext cx="241505" cy="2183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28636-4DA1-E641-A51C-BAB931B9134C}"/>
              </a:ext>
            </a:extLst>
          </p:cNvPr>
          <p:cNvSpPr txBox="1"/>
          <p:nvPr/>
        </p:nvSpPr>
        <p:spPr>
          <a:xfrm>
            <a:off x="798897" y="747726"/>
            <a:ext cx="5958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city of Ashdod is divided into several areas, so we want to turn all those areas into one area called Ashdod.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96B32D-2AAC-EC4A-9715-DA3E49B496BF}"/>
              </a:ext>
            </a:extLst>
          </p:cNvPr>
          <p:cNvSpPr txBox="1"/>
          <p:nvPr/>
        </p:nvSpPr>
        <p:spPr>
          <a:xfrm>
            <a:off x="798897" y="1564269"/>
            <a:ext cx="3859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dirty="0">
                <a:solidFill>
                  <a:schemeClr val="tx1"/>
                </a:solidFill>
              </a:rPr>
              <a:t>We separated all the areas into separate rows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87B680-85B9-C048-A46D-C7C77DFA58E7}"/>
              </a:ext>
            </a:extLst>
          </p:cNvPr>
          <p:cNvSpPr txBox="1"/>
          <p:nvPr/>
        </p:nvSpPr>
        <p:spPr>
          <a:xfrm>
            <a:off x="798897" y="2131870"/>
            <a:ext cx="5958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We deleted all the ‘Test’ alerts.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BA4C7C-A026-0242-B4AB-15ABD5426E6B}"/>
              </a:ext>
            </a:extLst>
          </p:cNvPr>
          <p:cNvSpPr txBox="1"/>
          <p:nvPr/>
        </p:nvSpPr>
        <p:spPr>
          <a:xfrm>
            <a:off x="798897" y="2948413"/>
            <a:ext cx="5958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We drop all the duplicates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82655C-974D-C349-AD91-7B5F85BBD192}"/>
              </a:ext>
            </a:extLst>
          </p:cNvPr>
          <p:cNvSpPr txBox="1"/>
          <p:nvPr/>
        </p:nvSpPr>
        <p:spPr>
          <a:xfrm>
            <a:off x="798897" y="3764957"/>
            <a:ext cx="59580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We used the second </a:t>
            </a:r>
            <a:r>
              <a:rPr lang="en-US" dirty="0" err="1">
                <a:solidFill>
                  <a:schemeClr val="tx1"/>
                </a:solidFill>
              </a:rPr>
              <a:t>DataFrame</a:t>
            </a:r>
            <a:r>
              <a:rPr lang="en-US" dirty="0">
                <a:solidFill>
                  <a:schemeClr val="tx1"/>
                </a:solidFill>
              </a:rPr>
              <a:t> to convert all the area codes we have into city names.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F96EB13-CCD1-1142-BE94-D934E9833081}"/>
              </a:ext>
            </a:extLst>
          </p:cNvPr>
          <p:cNvSpPr txBox="1"/>
          <p:nvPr/>
        </p:nvSpPr>
        <p:spPr>
          <a:xfrm>
            <a:off x="-254642" y="0"/>
            <a:ext cx="60072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4400" dirty="0">
                <a:solidFill>
                  <a:schemeClr val="tx1"/>
                </a:solidFill>
                <a:latin typeface="Segoe UI Light" panose="020B0502040204020203" pitchFamily="34" charset="0"/>
              </a:rPr>
              <a:t>Data Handling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316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27218BE-90E3-2B49-999A-788DD7165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94" y="1242125"/>
            <a:ext cx="3301529" cy="1778999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blurRad="38100" stA="36000" endPos="29000" dist="50800" dir="5400000" sy="-100000" algn="bl" rotWithShape="0"/>
            <a:softEdge rad="38100"/>
          </a:effectLst>
        </p:spPr>
      </p:pic>
      <p:sp>
        <p:nvSpPr>
          <p:cNvPr id="16" name="Right Arrow 15">
            <a:extLst>
              <a:ext uri="{FF2B5EF4-FFF2-40B4-BE49-F238E27FC236}">
                <a16:creationId xmlns:a16="http://schemas.microsoft.com/office/drawing/2014/main" id="{C2618204-7E01-CA45-BFC8-3F24B777D758}"/>
              </a:ext>
            </a:extLst>
          </p:cNvPr>
          <p:cNvSpPr/>
          <p:nvPr/>
        </p:nvSpPr>
        <p:spPr>
          <a:xfrm>
            <a:off x="3699803" y="2181231"/>
            <a:ext cx="808522" cy="231006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EE66BA-4E42-2949-BD15-CC8C75F01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205" y="1242125"/>
            <a:ext cx="3270126" cy="2962269"/>
          </a:xfrm>
          <a:prstGeom prst="rect">
            <a:avLst/>
          </a:prstGeom>
          <a:effectLst>
            <a:reflection blurRad="38100" stA="23000" endPos="21000" dist="50800" dir="5400000" sy="-100000" algn="bl" rotWithShape="0"/>
            <a:softEdge rad="5080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0071850-E40C-C545-9AC7-6029AC9A928D}"/>
              </a:ext>
            </a:extLst>
          </p:cNvPr>
          <p:cNvSpPr txBox="1"/>
          <p:nvPr/>
        </p:nvSpPr>
        <p:spPr>
          <a:xfrm>
            <a:off x="-254642" y="0"/>
            <a:ext cx="60072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4400" dirty="0">
                <a:solidFill>
                  <a:schemeClr val="tx1"/>
                </a:solidFill>
                <a:latin typeface="Segoe UI Light" panose="020B0502040204020203" pitchFamily="34" charset="0"/>
              </a:rPr>
              <a:t>Data Handling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237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2"/>
          <p:cNvSpPr txBox="1">
            <a:spLocks noGrp="1"/>
          </p:cNvSpPr>
          <p:nvPr>
            <p:ph type="title"/>
          </p:nvPr>
        </p:nvSpPr>
        <p:spPr>
          <a:xfrm>
            <a:off x="2553425" y="2194559"/>
            <a:ext cx="4483269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6000" dirty="0"/>
              <a:t>EDA</a:t>
            </a:r>
            <a:br>
              <a:rPr lang="en-US" dirty="0"/>
            </a:br>
            <a:endParaRPr dirty="0"/>
          </a:p>
        </p:txBody>
      </p:sp>
      <p:sp>
        <p:nvSpPr>
          <p:cNvPr id="292" name="Google Shape;292;p42"/>
          <p:cNvSpPr/>
          <p:nvPr/>
        </p:nvSpPr>
        <p:spPr>
          <a:xfrm rot="-5400000" flipH="1">
            <a:off x="1885395" y="2628903"/>
            <a:ext cx="998202" cy="3378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907EFB-194E-C746-8DA1-9F97E7152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0185" y="889176"/>
            <a:ext cx="3920464" cy="2303585"/>
          </a:xfrm>
          <a:prstGeom prst="rect">
            <a:avLst/>
          </a:prstGeom>
          <a:effectLst>
            <a:glow rad="406400">
              <a:schemeClr val="accent1">
                <a:alpha val="28000"/>
              </a:schemeClr>
            </a:glow>
            <a:reflection stA="90000" endPos="65000" dist="50800" dir="5400000" sy="-100000" algn="bl" rotWithShape="0"/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E598018F-4C86-F14F-AA61-147456D6F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022" y="633865"/>
            <a:ext cx="7716382" cy="3620031"/>
          </a:xfrm>
          <a:prstGeom prst="rect">
            <a:avLst/>
          </a:prstGeom>
          <a:effectLst>
            <a:glow>
              <a:schemeClr val="accent1"/>
            </a:glow>
            <a:reflection stA="26000" endPos="41000" dist="50800" dir="5400000" sy="-100000" algn="bl" rotWithShape="0"/>
            <a:softEdge rad="114300"/>
          </a:effec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C390AA3-0095-A843-8931-5690F15009C1}"/>
              </a:ext>
            </a:extLst>
          </p:cNvPr>
          <p:cNvSpPr txBox="1"/>
          <p:nvPr/>
        </p:nvSpPr>
        <p:spPr>
          <a:xfrm>
            <a:off x="1562583" y="0"/>
            <a:ext cx="60072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44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Exploratory Data Analysis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3C390AA3-0095-A843-8931-5690F15009C1}"/>
              </a:ext>
            </a:extLst>
          </p:cNvPr>
          <p:cNvSpPr txBox="1"/>
          <p:nvPr/>
        </p:nvSpPr>
        <p:spPr>
          <a:xfrm>
            <a:off x="127322" y="0"/>
            <a:ext cx="60072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44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Exploratory Data Analysis</a:t>
            </a:r>
            <a:endParaRPr lang="en-US" sz="44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F9B85E-2922-BE4C-A9A2-C2D82E6943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33" t="-14823" r="15774" b="768"/>
          <a:stretch/>
        </p:blipFill>
        <p:spPr>
          <a:xfrm>
            <a:off x="127322" y="1186130"/>
            <a:ext cx="6413325" cy="3362721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blurRad="50800" stA="28000" endPos="65000" dist="50800" dir="5400000" sy="-100000" algn="bl" rotWithShape="0"/>
            <a:softEdge rad="63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A03819-3C9B-EC40-868F-5552EA498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7686" y="289366"/>
            <a:ext cx="4056314" cy="3865946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598CCA-CB71-5344-BA51-05F55DDA0D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7076" y="3965772"/>
            <a:ext cx="1655982" cy="37908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stA="53000" endPos="65000" dist="50800" dir="5400000" sy="-100000" algn="bl" rotWithShape="0"/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166577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1EEFA033-6520-A14A-AE24-20F668561098}"/>
              </a:ext>
            </a:extLst>
          </p:cNvPr>
          <p:cNvSpPr txBox="1"/>
          <p:nvPr/>
        </p:nvSpPr>
        <p:spPr>
          <a:xfrm>
            <a:off x="1319514" y="0"/>
            <a:ext cx="60072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44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Exploratory Data Analysis</a:t>
            </a:r>
            <a:endParaRPr lang="en-US" sz="44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80CAAD-7662-AD4F-9539-48E57A0A1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30" y="1058808"/>
            <a:ext cx="5049960" cy="2610366"/>
          </a:xfrm>
          <a:prstGeom prst="rect">
            <a:avLst/>
          </a:prstGeom>
          <a:effectLst>
            <a:glow>
              <a:schemeClr val="accent1">
                <a:alpha val="68000"/>
              </a:schemeClr>
            </a:glow>
            <a:reflection stA="28000" endPos="38000" dist="50800" dir="5400000" sy="-100000" algn="bl" rotWithShape="0"/>
            <a:softEdge rad="762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E9819E-4621-2C4C-AE30-C1BB93A837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2790" y="876506"/>
            <a:ext cx="3960505" cy="2974969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stA="28000" endPos="32000" dir="5400000" sy="-100000" algn="bl" rotWithShape="0"/>
            <a:softEdge rad="114300"/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1EEFA033-6520-A14A-AE24-20F668561098}"/>
              </a:ext>
            </a:extLst>
          </p:cNvPr>
          <p:cNvSpPr txBox="1"/>
          <p:nvPr/>
        </p:nvSpPr>
        <p:spPr>
          <a:xfrm>
            <a:off x="1319514" y="0"/>
            <a:ext cx="60072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44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Exploratory Data Analysis</a:t>
            </a:r>
            <a:endParaRPr lang="en-US" sz="44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832657-12BA-2D47-B3E7-5B8D75D0A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036" y="896761"/>
            <a:ext cx="3974215" cy="3427645"/>
          </a:xfrm>
          <a:prstGeom prst="rect">
            <a:avLst/>
          </a:prstGeom>
          <a:effectLst>
            <a:reflection stA="63000" endPos="25000" dist="50800" dir="5400000" sy="-100000" algn="bl" rotWithShape="0"/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2467568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49C4A253-2347-1442-AB52-1C1973D35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233" y="406400"/>
            <a:ext cx="4297490" cy="3934460"/>
          </a:xfrm>
          <a:prstGeom prst="rect">
            <a:avLst/>
          </a:prstGeom>
          <a:effectLst>
            <a:reflection stA="30000" endPos="25000" dist="50800" dir="5400000" sy="-100000" algn="bl" rotWithShape="0"/>
            <a:softEdge rad="165100"/>
          </a:effec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1238E25-7AFD-8147-A928-73DF64372FDA}"/>
              </a:ext>
            </a:extLst>
          </p:cNvPr>
          <p:cNvSpPr txBox="1"/>
          <p:nvPr/>
        </p:nvSpPr>
        <p:spPr>
          <a:xfrm>
            <a:off x="872474" y="-71120"/>
            <a:ext cx="6007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sz="36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Exploratory Data Analysis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3C62A2D-B654-A949-B186-F06A912FAC9E}"/>
              </a:ext>
            </a:extLst>
          </p:cNvPr>
          <p:cNvSpPr txBox="1"/>
          <p:nvPr/>
        </p:nvSpPr>
        <p:spPr>
          <a:xfrm>
            <a:off x="3711634" y="4186971"/>
            <a:ext cx="30752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5/2021 – 6/2021  Military Operation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237221-2395-5946-B769-D17A8304486A}"/>
              </a:ext>
            </a:extLst>
          </p:cNvPr>
          <p:cNvSpPr txBox="1"/>
          <p:nvPr/>
        </p:nvSpPr>
        <p:spPr>
          <a:xfrm>
            <a:off x="2301233" y="4186971"/>
            <a:ext cx="14104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Heat Map 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9E88B9C-4955-2846-927F-0786BEE203ED}"/>
              </a:ext>
            </a:extLst>
          </p:cNvPr>
          <p:cNvSpPr/>
          <p:nvPr/>
        </p:nvSpPr>
        <p:spPr>
          <a:xfrm rot="16200000">
            <a:off x="5304106" y="861665"/>
            <a:ext cx="175857" cy="3776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Google Shape;216;p34">
            <a:extLst>
              <a:ext uri="{FF2B5EF4-FFF2-40B4-BE49-F238E27FC236}">
                <a16:creationId xmlns:a16="http://schemas.microsoft.com/office/drawing/2014/main" id="{7E94B180-6F6E-7247-B54E-6B91782B8FE8}"/>
              </a:ext>
            </a:extLst>
          </p:cNvPr>
          <p:cNvSpPr txBox="1">
            <a:spLocks/>
          </p:cNvSpPr>
          <p:nvPr/>
        </p:nvSpPr>
        <p:spPr>
          <a:xfrm>
            <a:off x="2149558" y="2182192"/>
            <a:ext cx="5245716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21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r>
              <a:rPr lang="en-US" sz="3600" dirty="0"/>
              <a:t>Machine Learning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82DE94-9DF8-3D48-9D81-0E61C6623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870" y="833742"/>
            <a:ext cx="2940064" cy="2696901"/>
          </a:xfrm>
          <a:prstGeom prst="rect">
            <a:avLst/>
          </a:prstGeom>
          <a:effectLst>
            <a:glow rad="25400">
              <a:schemeClr val="accent1"/>
            </a:glow>
            <a:reflection stA="21000" endPos="35000" dist="50800" dir="5400000" sy="-100000" algn="bl" rotWithShape="0"/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648566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7BE740D-1BD7-6C4F-88B0-253E32441682}"/>
              </a:ext>
            </a:extLst>
          </p:cNvPr>
          <p:cNvSpPr txBox="1"/>
          <p:nvPr/>
        </p:nvSpPr>
        <p:spPr>
          <a:xfrm>
            <a:off x="1354238" y="88651"/>
            <a:ext cx="77897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Unsupervised Learning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</a:p>
          <a:p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42" name="Google Shape;233;p35">
            <a:extLst>
              <a:ext uri="{FF2B5EF4-FFF2-40B4-BE49-F238E27FC236}">
                <a16:creationId xmlns:a16="http://schemas.microsoft.com/office/drawing/2014/main" id="{AC629611-6DD6-E84C-B4F4-99D22D147789}"/>
              </a:ext>
            </a:extLst>
          </p:cNvPr>
          <p:cNvSpPr/>
          <p:nvPr/>
        </p:nvSpPr>
        <p:spPr>
          <a:xfrm rot="-5400000">
            <a:off x="-1187871" y="2745496"/>
            <a:ext cx="3095397" cy="2798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340248-8F15-144F-BC29-75F2617740E4}"/>
              </a:ext>
            </a:extLst>
          </p:cNvPr>
          <p:cNvSpPr txBox="1"/>
          <p:nvPr/>
        </p:nvSpPr>
        <p:spPr>
          <a:xfrm>
            <a:off x="611814" y="1337707"/>
            <a:ext cx="412223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Our data was not linear, so we used Unsupervised Learning</a:t>
            </a:r>
            <a:r>
              <a:rPr lang="he-IL" sz="2000" b="1" dirty="0">
                <a:solidFill>
                  <a:schemeClr val="tx1"/>
                </a:solidFill>
              </a:rPr>
              <a:t> </a:t>
            </a:r>
            <a:r>
              <a:rPr lang="en-US" sz="2000" b="1" dirty="0">
                <a:solidFill>
                  <a:schemeClr val="tx1"/>
                </a:solidFill>
              </a:rPr>
              <a:t> with Kmean method and we will see if we can classify our data according to similar characteristics.</a:t>
            </a:r>
          </a:p>
          <a:p>
            <a:endParaRPr lang="en-US" sz="2000" b="1" dirty="0">
              <a:solidFill>
                <a:schemeClr val="tx1"/>
              </a:solidFill>
            </a:endParaRPr>
          </a:p>
          <a:p>
            <a:endParaRPr lang="en-US" sz="2000" b="1" dirty="0">
              <a:solidFill>
                <a:schemeClr val="tx1"/>
              </a:solidFill>
            </a:endParaRPr>
          </a:p>
          <a:p>
            <a:r>
              <a:rPr lang="en-US" sz="2000" b="1" dirty="0">
                <a:solidFill>
                  <a:schemeClr val="tx1"/>
                </a:solidFill>
              </a:rPr>
              <a:t>We added the coordinates of each city into </a:t>
            </a:r>
            <a:r>
              <a:rPr lang="en-US" sz="2000" b="1" dirty="0" err="1">
                <a:solidFill>
                  <a:schemeClr val="tx1"/>
                </a:solidFill>
              </a:rPr>
              <a:t>dataframe</a:t>
            </a:r>
            <a:endParaRPr lang="en-US" sz="2000" b="1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D8805B-1E0B-4B4F-9322-2EAD70195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656" y="1337706"/>
            <a:ext cx="3376173" cy="2192572"/>
          </a:xfrm>
          <a:prstGeom prst="rect">
            <a:avLst/>
          </a:prstGeom>
          <a:effectLst>
            <a:reflection stA="31000" endPos="65000" dist="50800" dir="5400000" sy="-100000" algn="bl" rotWithShape="0"/>
            <a:softEdge rad="8890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Donut 89">
            <a:extLst>
              <a:ext uri="{FF2B5EF4-FFF2-40B4-BE49-F238E27FC236}">
                <a16:creationId xmlns:a16="http://schemas.microsoft.com/office/drawing/2014/main" id="{4DBE8213-B031-DE4D-AF0F-677D58E93787}"/>
              </a:ext>
            </a:extLst>
          </p:cNvPr>
          <p:cNvSpPr/>
          <p:nvPr/>
        </p:nvSpPr>
        <p:spPr>
          <a:xfrm>
            <a:off x="1358189" y="3561347"/>
            <a:ext cx="326232" cy="356752"/>
          </a:xfrm>
          <a:prstGeom prst="donut">
            <a:avLst>
              <a:gd name="adj" fmla="val 1502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1" name="Donut 90">
            <a:extLst>
              <a:ext uri="{FF2B5EF4-FFF2-40B4-BE49-F238E27FC236}">
                <a16:creationId xmlns:a16="http://schemas.microsoft.com/office/drawing/2014/main" id="{BDF8C901-14D8-1740-9F78-74D716CA7300}"/>
              </a:ext>
            </a:extLst>
          </p:cNvPr>
          <p:cNvSpPr/>
          <p:nvPr/>
        </p:nvSpPr>
        <p:spPr>
          <a:xfrm>
            <a:off x="6192318" y="1264311"/>
            <a:ext cx="490118" cy="490118"/>
          </a:xfrm>
          <a:prstGeom prst="donut">
            <a:avLst>
              <a:gd name="adj" fmla="val 10952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5" name="Pentagon 94">
            <a:extLst>
              <a:ext uri="{FF2B5EF4-FFF2-40B4-BE49-F238E27FC236}">
                <a16:creationId xmlns:a16="http://schemas.microsoft.com/office/drawing/2014/main" id="{4D0E2BB8-7CB8-A641-97FA-730F48E43FDF}"/>
              </a:ext>
            </a:extLst>
          </p:cNvPr>
          <p:cNvSpPr/>
          <p:nvPr/>
        </p:nvSpPr>
        <p:spPr>
          <a:xfrm>
            <a:off x="1734416" y="2329315"/>
            <a:ext cx="5885584" cy="147110"/>
          </a:xfrm>
          <a:prstGeom prst="homePlate">
            <a:avLst/>
          </a:prstGeom>
          <a:noFill/>
          <a:ln>
            <a:solidFill>
              <a:schemeClr val="accent5"/>
            </a:solidFill>
          </a:ln>
          <a:effectLst>
            <a:glow rad="152400">
              <a:schemeClr val="accent1">
                <a:alpha val="40000"/>
              </a:schemeClr>
            </a:glow>
            <a:outerShdw blurRad="127000" dist="50800" dir="3240000" sx="101000" sy="101000" algn="ctr" rotWithShape="0">
              <a:schemeClr val="tx1">
                <a:alpha val="70000"/>
              </a:schemeClr>
            </a:outerShdw>
            <a:reflection stA="45000" endPos="0" dist="50800" dir="5400000" sy="-100000" algn="bl" rotWithShape="0"/>
          </a:effectLst>
          <a:scene3d>
            <a:camera prst="orthographicFront"/>
            <a:lightRig rig="freezing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id="{F373343E-C899-F047-96E6-40BAD5604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916915">
            <a:off x="6957802" y="1910948"/>
            <a:ext cx="888117" cy="991962"/>
          </a:xfrm>
          <a:prstGeom prst="rect">
            <a:avLst/>
          </a:prstGeom>
        </p:spPr>
      </p:pic>
      <p:sp>
        <p:nvSpPr>
          <p:cNvPr id="96" name="Donut 95">
            <a:extLst>
              <a:ext uri="{FF2B5EF4-FFF2-40B4-BE49-F238E27FC236}">
                <a16:creationId xmlns:a16="http://schemas.microsoft.com/office/drawing/2014/main" id="{E9D4F38E-12FC-1340-AB5F-0709BC04DDC0}"/>
              </a:ext>
            </a:extLst>
          </p:cNvPr>
          <p:cNvSpPr/>
          <p:nvPr/>
        </p:nvSpPr>
        <p:spPr>
          <a:xfrm>
            <a:off x="1769666" y="1113961"/>
            <a:ext cx="1328286" cy="1306405"/>
          </a:xfrm>
          <a:prstGeom prst="donut">
            <a:avLst>
              <a:gd name="adj" fmla="val 4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1" name="Donut 100">
            <a:extLst>
              <a:ext uri="{FF2B5EF4-FFF2-40B4-BE49-F238E27FC236}">
                <a16:creationId xmlns:a16="http://schemas.microsoft.com/office/drawing/2014/main" id="{B5ECB56E-D927-6940-A7BE-D814F8D13F27}"/>
              </a:ext>
            </a:extLst>
          </p:cNvPr>
          <p:cNvSpPr/>
          <p:nvPr/>
        </p:nvSpPr>
        <p:spPr>
          <a:xfrm>
            <a:off x="2549141" y="2433318"/>
            <a:ext cx="1328286" cy="1306405"/>
          </a:xfrm>
          <a:prstGeom prst="donut">
            <a:avLst>
              <a:gd name="adj" fmla="val 4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" name="Donut 101">
            <a:extLst>
              <a:ext uri="{FF2B5EF4-FFF2-40B4-BE49-F238E27FC236}">
                <a16:creationId xmlns:a16="http://schemas.microsoft.com/office/drawing/2014/main" id="{623826F1-D8B2-1245-B271-5FEF01F8CFBA}"/>
              </a:ext>
            </a:extLst>
          </p:cNvPr>
          <p:cNvSpPr/>
          <p:nvPr/>
        </p:nvSpPr>
        <p:spPr>
          <a:xfrm>
            <a:off x="3380213" y="1100524"/>
            <a:ext cx="1328286" cy="1306405"/>
          </a:xfrm>
          <a:prstGeom prst="donut">
            <a:avLst>
              <a:gd name="adj" fmla="val 4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" name="Donut 102">
            <a:extLst>
              <a:ext uri="{FF2B5EF4-FFF2-40B4-BE49-F238E27FC236}">
                <a16:creationId xmlns:a16="http://schemas.microsoft.com/office/drawing/2014/main" id="{1F0050CE-62B6-9F41-868C-C49ABD40F704}"/>
              </a:ext>
            </a:extLst>
          </p:cNvPr>
          <p:cNvSpPr/>
          <p:nvPr/>
        </p:nvSpPr>
        <p:spPr>
          <a:xfrm>
            <a:off x="4960311" y="1093799"/>
            <a:ext cx="1328286" cy="1306405"/>
          </a:xfrm>
          <a:prstGeom prst="donut">
            <a:avLst>
              <a:gd name="adj" fmla="val 4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4" name="Donut 103">
            <a:extLst>
              <a:ext uri="{FF2B5EF4-FFF2-40B4-BE49-F238E27FC236}">
                <a16:creationId xmlns:a16="http://schemas.microsoft.com/office/drawing/2014/main" id="{80474A43-D5AC-E149-8AD0-FE4393E516E0}"/>
              </a:ext>
            </a:extLst>
          </p:cNvPr>
          <p:cNvSpPr/>
          <p:nvPr/>
        </p:nvSpPr>
        <p:spPr>
          <a:xfrm>
            <a:off x="4192204" y="2454871"/>
            <a:ext cx="1328286" cy="1306405"/>
          </a:xfrm>
          <a:prstGeom prst="donut">
            <a:avLst>
              <a:gd name="adj" fmla="val 4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5" name="Donut 104">
            <a:extLst>
              <a:ext uri="{FF2B5EF4-FFF2-40B4-BE49-F238E27FC236}">
                <a16:creationId xmlns:a16="http://schemas.microsoft.com/office/drawing/2014/main" id="{A9D5608B-0E1F-024A-9414-9FF85B3FC21E}"/>
              </a:ext>
            </a:extLst>
          </p:cNvPr>
          <p:cNvSpPr/>
          <p:nvPr/>
        </p:nvSpPr>
        <p:spPr>
          <a:xfrm>
            <a:off x="5733951" y="2433318"/>
            <a:ext cx="1328286" cy="1306405"/>
          </a:xfrm>
          <a:prstGeom prst="donut">
            <a:avLst>
              <a:gd name="adj" fmla="val 4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C31D8AB9-80CA-5444-AAFB-51297D6279CF}"/>
              </a:ext>
            </a:extLst>
          </p:cNvPr>
          <p:cNvSpPr/>
          <p:nvPr/>
        </p:nvSpPr>
        <p:spPr>
          <a:xfrm>
            <a:off x="194284" y="2158998"/>
            <a:ext cx="1540132" cy="548640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>
            <a:glow rad="2286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786BCB3-928B-144E-AAA3-A222ACDD0110}"/>
              </a:ext>
            </a:extLst>
          </p:cNvPr>
          <p:cNvSpPr txBox="1"/>
          <p:nvPr/>
        </p:nvSpPr>
        <p:spPr>
          <a:xfrm>
            <a:off x="155004" y="2158003"/>
            <a:ext cx="2931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effectLst>
                  <a:outerShdw blurRad="50800" dist="50800" sx="1000" sy="1000" algn="ctr" rotWithShape="0">
                    <a:schemeClr val="tx1"/>
                  </a:outerShdw>
                </a:effectLst>
              </a:rPr>
              <a:t>Timeline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474150C-7E8F-784A-AAA8-9969784A17A9}"/>
              </a:ext>
            </a:extLst>
          </p:cNvPr>
          <p:cNvSpPr/>
          <p:nvPr/>
        </p:nvSpPr>
        <p:spPr>
          <a:xfrm>
            <a:off x="2801886" y="2707612"/>
            <a:ext cx="119949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Scraping</a:t>
            </a:r>
          </a:p>
          <a:p>
            <a:endParaRPr lang="en-US" dirty="0">
              <a:solidFill>
                <a:schemeClr val="tx1"/>
              </a:solidFill>
              <a:effectLst>
                <a:outerShdw blurRad="50800" dist="50800" dir="5400000" sx="103000" sy="103000" algn="ctr" rotWithShape="0">
                  <a:schemeClr val="tx1">
                    <a:alpha val="34000"/>
                  </a:schemeClr>
                </a:outerShdw>
              </a:effectLst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089785D1-6923-2B4B-98E8-302735388E20}"/>
              </a:ext>
            </a:extLst>
          </p:cNvPr>
          <p:cNvSpPr/>
          <p:nvPr/>
        </p:nvSpPr>
        <p:spPr>
          <a:xfrm>
            <a:off x="4554998" y="2886910"/>
            <a:ext cx="11994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EDA</a:t>
            </a:r>
          </a:p>
          <a:p>
            <a:endParaRPr lang="en-US" dirty="0">
              <a:solidFill>
                <a:schemeClr val="tx1"/>
              </a:solidFill>
              <a:effectLst>
                <a:outerShdw blurRad="50800" dist="50800" dir="5400000" sx="103000" sy="103000" algn="ctr" rotWithShape="0">
                  <a:schemeClr val="tx1">
                    <a:alpha val="34000"/>
                  </a:schemeClr>
                </a:outerShdw>
              </a:effectLst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DFB31833-D07A-4B4A-B6D1-A54B40670DEC}"/>
              </a:ext>
            </a:extLst>
          </p:cNvPr>
          <p:cNvSpPr/>
          <p:nvPr/>
        </p:nvSpPr>
        <p:spPr>
          <a:xfrm>
            <a:off x="3602643" y="1376108"/>
            <a:ext cx="119949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Handling</a:t>
            </a:r>
          </a:p>
          <a:p>
            <a:endParaRPr lang="en-US" dirty="0">
              <a:solidFill>
                <a:schemeClr val="tx1"/>
              </a:solidFill>
              <a:effectLst>
                <a:outerShdw blurRad="50800" dist="50800" dir="5400000" sx="103000" sy="103000" algn="ctr" rotWithShape="0">
                  <a:schemeClr val="tx1">
                    <a:alpha val="34000"/>
                  </a:schemeClr>
                </a:outerShdw>
              </a:effectLst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8B84A672-F935-5540-9039-B490F940C0CB}"/>
              </a:ext>
            </a:extLst>
          </p:cNvPr>
          <p:cNvSpPr/>
          <p:nvPr/>
        </p:nvSpPr>
        <p:spPr>
          <a:xfrm>
            <a:off x="1928902" y="1281350"/>
            <a:ext cx="1199499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Raising Research Questions</a:t>
            </a:r>
          </a:p>
          <a:p>
            <a:endParaRPr lang="en-US" dirty="0">
              <a:solidFill>
                <a:schemeClr val="tx1"/>
              </a:solidFill>
              <a:effectLst>
                <a:outerShdw blurRad="50800" dist="50800" dir="5400000" sx="103000" sy="103000" algn="ctr" rotWithShape="0">
                  <a:schemeClr val="tx1">
                    <a:alpha val="34000"/>
                  </a:schemeClr>
                </a:outerShdw>
              </a:effectLst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B9D8CCDE-58EF-0C4B-8BA5-5F666BA8D263}"/>
              </a:ext>
            </a:extLst>
          </p:cNvPr>
          <p:cNvSpPr/>
          <p:nvPr/>
        </p:nvSpPr>
        <p:spPr>
          <a:xfrm>
            <a:off x="5134201" y="1381624"/>
            <a:ext cx="119949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Machine Learning</a:t>
            </a:r>
          </a:p>
          <a:p>
            <a:endParaRPr lang="en-US" dirty="0">
              <a:solidFill>
                <a:schemeClr val="tx1"/>
              </a:solidFill>
              <a:effectLst>
                <a:outerShdw blurRad="50800" dist="50800" dir="5400000" sx="103000" sy="103000" algn="ctr" rotWithShape="0">
                  <a:schemeClr val="tx1">
                    <a:alpha val="34000"/>
                  </a:schemeClr>
                </a:outerShdw>
              </a:effectLst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9CA30F9-D2F3-0F42-B758-FEA4F8D5C76B}"/>
              </a:ext>
            </a:extLst>
          </p:cNvPr>
          <p:cNvSpPr/>
          <p:nvPr/>
        </p:nvSpPr>
        <p:spPr>
          <a:xfrm>
            <a:off x="5754497" y="2849397"/>
            <a:ext cx="1382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Conclusions</a:t>
            </a:r>
          </a:p>
          <a:p>
            <a:endParaRPr lang="en-US" dirty="0">
              <a:solidFill>
                <a:schemeClr val="tx1"/>
              </a:solidFill>
              <a:effectLst>
                <a:outerShdw blurRad="50800" dist="50800" dir="5400000" sx="103000" sy="103000" algn="ctr" rotWithShape="0">
                  <a:schemeClr val="tx1">
                    <a:alpha val="34000"/>
                  </a:schemeClr>
                </a:outerShdw>
              </a:effectLst>
            </a:endParaRP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02CD0875-89AD-B746-9E2A-37CF9E0B94F9}"/>
              </a:ext>
            </a:extLst>
          </p:cNvPr>
          <p:cNvCxnSpPr>
            <a:cxnSpLocks/>
          </p:cNvCxnSpPr>
          <p:nvPr/>
        </p:nvCxnSpPr>
        <p:spPr>
          <a:xfrm>
            <a:off x="2655737" y="2329386"/>
            <a:ext cx="188365" cy="219667"/>
          </a:xfrm>
          <a:prstGeom prst="straightConnector1">
            <a:avLst/>
          </a:prstGeom>
          <a:ln w="31750">
            <a:solidFill>
              <a:schemeClr val="tx1">
                <a:alpha val="82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34D1E020-CD46-AD4D-853C-76C3A78DCC26}"/>
              </a:ext>
            </a:extLst>
          </p:cNvPr>
          <p:cNvCxnSpPr>
            <a:cxnSpLocks/>
          </p:cNvCxnSpPr>
          <p:nvPr/>
        </p:nvCxnSpPr>
        <p:spPr>
          <a:xfrm flipV="1">
            <a:off x="3606102" y="2331844"/>
            <a:ext cx="155048" cy="227367"/>
          </a:xfrm>
          <a:prstGeom prst="straightConnector1">
            <a:avLst/>
          </a:prstGeom>
          <a:ln w="31750">
            <a:solidFill>
              <a:schemeClr val="tx1">
                <a:alpha val="82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F293076E-B90F-024B-AB34-D6CBAF895CD1}"/>
              </a:ext>
            </a:extLst>
          </p:cNvPr>
          <p:cNvCxnSpPr>
            <a:cxnSpLocks/>
          </p:cNvCxnSpPr>
          <p:nvPr/>
        </p:nvCxnSpPr>
        <p:spPr>
          <a:xfrm>
            <a:off x="4306496" y="2349983"/>
            <a:ext cx="188365" cy="219667"/>
          </a:xfrm>
          <a:prstGeom prst="straightConnector1">
            <a:avLst/>
          </a:prstGeom>
          <a:ln w="31750">
            <a:solidFill>
              <a:schemeClr val="tx1">
                <a:alpha val="82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58B6BFC1-AFFF-C34A-A605-E790895D76F5}"/>
              </a:ext>
            </a:extLst>
          </p:cNvPr>
          <p:cNvCxnSpPr>
            <a:cxnSpLocks/>
          </p:cNvCxnSpPr>
          <p:nvPr/>
        </p:nvCxnSpPr>
        <p:spPr>
          <a:xfrm flipV="1">
            <a:off x="5196806" y="2329067"/>
            <a:ext cx="155048" cy="227367"/>
          </a:xfrm>
          <a:prstGeom prst="straightConnector1">
            <a:avLst/>
          </a:prstGeom>
          <a:ln w="31750">
            <a:solidFill>
              <a:schemeClr val="tx1">
                <a:alpha val="82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8638FD69-0FB8-9F49-9570-695C475226FB}"/>
              </a:ext>
            </a:extLst>
          </p:cNvPr>
          <p:cNvCxnSpPr>
            <a:cxnSpLocks/>
          </p:cNvCxnSpPr>
          <p:nvPr/>
        </p:nvCxnSpPr>
        <p:spPr>
          <a:xfrm>
            <a:off x="5837691" y="2349982"/>
            <a:ext cx="188365" cy="219667"/>
          </a:xfrm>
          <a:prstGeom prst="straightConnector1">
            <a:avLst/>
          </a:prstGeom>
          <a:ln w="31750">
            <a:solidFill>
              <a:schemeClr val="tx1">
                <a:alpha val="82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B9C326-2BE8-304D-BD99-C981CDC2B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891" y="80323"/>
            <a:ext cx="2243744" cy="3152328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stA="41000" endPos="20000" dist="50800" dir="5400000" sy="-100000" algn="bl" rotWithShape="0"/>
            <a:softEdge rad="76200"/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10E7DCA-49BB-C04C-A4DB-011AA14CA24C}"/>
              </a:ext>
            </a:extLst>
          </p:cNvPr>
          <p:cNvSpPr/>
          <p:nvPr/>
        </p:nvSpPr>
        <p:spPr>
          <a:xfrm>
            <a:off x="153646" y="80323"/>
            <a:ext cx="56396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Unsupervised Learning</a:t>
            </a:r>
            <a:r>
              <a:rPr lang="en-US" sz="2800" dirty="0">
                <a:solidFill>
                  <a:schemeClr val="tx1"/>
                </a:solidFill>
              </a:rPr>
              <a:t> - Kmean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C3CB3B-6C8D-F24E-99EE-AFFB5F35C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46" y="1262954"/>
            <a:ext cx="3492400" cy="889937"/>
          </a:xfrm>
          <a:prstGeom prst="rect">
            <a:avLst/>
          </a:prstGeom>
          <a:effectLst>
            <a:reflection stA="29000" endPos="65000" dist="50800" dir="5400000" sy="-100000" algn="bl" rotWithShape="0"/>
            <a:softEdge rad="63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CCBB5E-FDC5-3447-B476-D7CF1ABA7DA2}"/>
              </a:ext>
            </a:extLst>
          </p:cNvPr>
          <p:cNvSpPr txBox="1"/>
          <p:nvPr/>
        </p:nvSpPr>
        <p:spPr>
          <a:xfrm>
            <a:off x="0" y="1001344"/>
            <a:ext cx="4210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Find best initialization parameters for K-means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AC8657-5E8C-8445-8EBF-033BF9FF58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792" y="3073912"/>
            <a:ext cx="2905247" cy="1236823"/>
          </a:xfrm>
          <a:prstGeom prst="rect">
            <a:avLst/>
          </a:prstGeom>
          <a:effectLst>
            <a:reflection stA="33000" endPos="21000" dist="50800" dir="5400000" sy="-100000" algn="bl" rotWithShape="0"/>
            <a:softEdge rad="508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0E5790-A2BF-7544-8626-28C0414D74A8}"/>
              </a:ext>
            </a:extLst>
          </p:cNvPr>
          <p:cNvSpPr txBox="1"/>
          <p:nvPr/>
        </p:nvSpPr>
        <p:spPr>
          <a:xfrm>
            <a:off x="996079" y="2766135"/>
            <a:ext cx="1468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Silhouette score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0D667F-86A9-2847-A8FC-D0AC3D4BB1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6046" y="3073912"/>
            <a:ext cx="2847774" cy="1272820"/>
          </a:xfrm>
          <a:prstGeom prst="rect">
            <a:avLst/>
          </a:prstGeom>
          <a:effectLst>
            <a:reflection stA="30000" endPos="41000" dist="50800" dir="5400000" sy="-100000" algn="bl" rotWithShape="0"/>
            <a:softEdge rad="508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E944D34-D246-D54D-9FE6-E0A8B3245D14}"/>
              </a:ext>
            </a:extLst>
          </p:cNvPr>
          <p:cNvSpPr txBox="1"/>
          <p:nvPr/>
        </p:nvSpPr>
        <p:spPr>
          <a:xfrm>
            <a:off x="4410137" y="2766135"/>
            <a:ext cx="13195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Elbow method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1E93D2-BC37-0A49-894A-F4389E6B3321}"/>
              </a:ext>
            </a:extLst>
          </p:cNvPr>
          <p:cNvSpPr/>
          <p:nvPr/>
        </p:nvSpPr>
        <p:spPr>
          <a:xfrm>
            <a:off x="143922" y="4819740"/>
            <a:ext cx="170431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 err="1"/>
              <a:t>C</a:t>
            </a:r>
            <a:r>
              <a:rPr lang="en-US" sz="800" dirty="0" err="1">
                <a:solidFill>
                  <a:schemeClr val="tx1"/>
                </a:solidFill>
              </a:rPr>
              <a:t>credits</a:t>
            </a:r>
            <a:r>
              <a:rPr lang="en-US" sz="800" dirty="0">
                <a:solidFill>
                  <a:schemeClr val="tx1"/>
                </a:solidFill>
              </a:rPr>
              <a:t>: </a:t>
            </a:r>
            <a:r>
              <a:rPr lang="en-US" sz="800" b="1" dirty="0" err="1">
                <a:solidFill>
                  <a:schemeClr val="tx1"/>
                </a:solidFill>
              </a:rPr>
              <a:t>Meghaj</a:t>
            </a:r>
            <a:r>
              <a:rPr lang="en-US" sz="800" b="1" dirty="0">
                <a:solidFill>
                  <a:schemeClr val="tx1"/>
                </a:solidFill>
              </a:rPr>
              <a:t> Singh </a:t>
            </a:r>
            <a:r>
              <a:rPr lang="en-US" sz="800" dirty="0">
                <a:solidFill>
                  <a:schemeClr val="tx1"/>
                </a:solidFill>
              </a:rPr>
              <a:t>(GitHub)</a:t>
            </a:r>
            <a:endParaRPr lang="en-US" sz="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15000E3-FB23-2D4B-B4D2-A3CE215B0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20" y="603543"/>
            <a:ext cx="2479104" cy="3768049"/>
          </a:xfrm>
          <a:prstGeom prst="rect">
            <a:avLst/>
          </a:prstGeom>
          <a:effectLst>
            <a:reflection stA="45000" endPos="17000" dist="50800" dir="5400000" sy="-100000" algn="bl" rotWithShape="0"/>
            <a:softEdge rad="152400"/>
          </a:effec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A573676-DCFC-694F-8279-F03E3C5261FD}"/>
              </a:ext>
            </a:extLst>
          </p:cNvPr>
          <p:cNvSpPr/>
          <p:nvPr/>
        </p:nvSpPr>
        <p:spPr>
          <a:xfrm>
            <a:off x="153646" y="80323"/>
            <a:ext cx="56396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Unsupervised Learning</a:t>
            </a:r>
            <a:r>
              <a:rPr lang="en-US" sz="2800" dirty="0">
                <a:solidFill>
                  <a:schemeClr val="tx1"/>
                </a:solidFill>
              </a:rPr>
              <a:t> - Kmean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D057983-205C-6E47-AA4E-391412A2EB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716"/>
          <a:stretch/>
        </p:blipFill>
        <p:spPr>
          <a:xfrm>
            <a:off x="3987366" y="686150"/>
            <a:ext cx="2187400" cy="3437467"/>
          </a:xfrm>
          <a:prstGeom prst="rect">
            <a:avLst/>
          </a:prstGeom>
          <a:effectLst>
            <a:reflection stA="25000" endPos="23000" dist="50800" dir="5400000" sy="-100000" algn="bl" rotWithShape="0"/>
            <a:softEdge rad="7620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E5886D0-47F2-2B46-A947-D1D761D47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205" y="698171"/>
            <a:ext cx="3508862" cy="226184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stA="18000" endPos="30000" dist="50800" dir="5400000" sy="-100000" algn="bl" rotWithShape="0"/>
            <a:softEdge rad="127000"/>
          </a:effectLst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99505B2-B9FF-564D-AF53-F0FAE584B565}"/>
              </a:ext>
            </a:extLst>
          </p:cNvPr>
          <p:cNvCxnSpPr>
            <a:cxnSpLocks/>
          </p:cNvCxnSpPr>
          <p:nvPr/>
        </p:nvCxnSpPr>
        <p:spPr>
          <a:xfrm>
            <a:off x="3697294" y="1829091"/>
            <a:ext cx="34713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527C9C-C819-C440-A08E-AE05B458DAEF}"/>
              </a:ext>
            </a:extLst>
          </p:cNvPr>
          <p:cNvSpPr txBox="1"/>
          <p:nvPr/>
        </p:nvSpPr>
        <p:spPr>
          <a:xfrm>
            <a:off x="7366000" y="378373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6 clusters</a:t>
            </a:r>
          </a:p>
        </p:txBody>
      </p:sp>
      <p:sp>
        <p:nvSpPr>
          <p:cNvPr id="43" name="Google Shape;233;p35">
            <a:extLst>
              <a:ext uri="{FF2B5EF4-FFF2-40B4-BE49-F238E27FC236}">
                <a16:creationId xmlns:a16="http://schemas.microsoft.com/office/drawing/2014/main" id="{7BF5250B-BF11-DA45-A8BF-3C8EEAB5F1C7}"/>
              </a:ext>
            </a:extLst>
          </p:cNvPr>
          <p:cNvSpPr/>
          <p:nvPr/>
        </p:nvSpPr>
        <p:spPr>
          <a:xfrm rot="-5400000">
            <a:off x="-263443" y="3771979"/>
            <a:ext cx="1110712" cy="24511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EB8041D-F5B3-6244-8159-09F50E01C7AC}"/>
              </a:ext>
            </a:extLst>
          </p:cNvPr>
          <p:cNvSpPr txBox="1"/>
          <p:nvPr/>
        </p:nvSpPr>
        <p:spPr>
          <a:xfrm>
            <a:off x="414472" y="3417485"/>
            <a:ext cx="38483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We can see that the machine classified the Dead Sea area and </a:t>
            </a:r>
            <a:r>
              <a:rPr lang="en-US" dirty="0" err="1">
                <a:solidFill>
                  <a:schemeClr val="tx1"/>
                </a:solidFill>
              </a:rPr>
              <a:t>Hadera</a:t>
            </a:r>
            <a:r>
              <a:rPr lang="en-US" dirty="0">
                <a:solidFill>
                  <a:schemeClr val="tx1"/>
                </a:solidFill>
              </a:rPr>
              <a:t> area as a group with similar characteristics, despite their different geographical location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31C819-1B93-1848-A7E6-AAE9EA28C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4558" y="846786"/>
            <a:ext cx="2027538" cy="214868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770A98-5A1C-6049-8510-31ED4524E9D1}"/>
              </a:ext>
            </a:extLst>
          </p:cNvPr>
          <p:cNvSpPr/>
          <p:nvPr/>
        </p:nvSpPr>
        <p:spPr>
          <a:xfrm>
            <a:off x="2577807" y="586085"/>
            <a:ext cx="3801041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B0EB52-DEE9-5F40-8DA6-A9FE80053ED2}"/>
              </a:ext>
            </a:extLst>
          </p:cNvPr>
          <p:cNvSpPr txBox="1"/>
          <p:nvPr/>
        </p:nvSpPr>
        <p:spPr>
          <a:xfrm>
            <a:off x="3729820" y="3547540"/>
            <a:ext cx="1497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most frequent hour was 10 am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D0544AA-08E5-B942-A7D9-F60CF617B3F8}"/>
              </a:ext>
            </a:extLst>
          </p:cNvPr>
          <p:cNvSpPr/>
          <p:nvPr/>
        </p:nvSpPr>
        <p:spPr>
          <a:xfrm>
            <a:off x="120678" y="2282684"/>
            <a:ext cx="20584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We saw that Ashkelon was the city with the highest number of alerts (of the big cities)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C8077F1-394C-AF43-92EF-367C456996B0}"/>
              </a:ext>
            </a:extLst>
          </p:cNvPr>
          <p:cNvSpPr/>
          <p:nvPr/>
        </p:nvSpPr>
        <p:spPr>
          <a:xfrm>
            <a:off x="1553135" y="3186908"/>
            <a:ext cx="195384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We concluded that there are cities with similar characteristics, despite their different geographical location</a:t>
            </a:r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8449012B-C84A-1A4D-B6A4-0BC58B682F1E}"/>
              </a:ext>
            </a:extLst>
          </p:cNvPr>
          <p:cNvSpPr/>
          <p:nvPr/>
        </p:nvSpPr>
        <p:spPr>
          <a:xfrm rot="10800000">
            <a:off x="1027009" y="-2654392"/>
            <a:ext cx="7031279" cy="5836820"/>
          </a:xfrm>
          <a:prstGeom prst="arc">
            <a:avLst>
              <a:gd name="adj1" fmla="val 10358977"/>
              <a:gd name="adj2" fmla="val 1768535"/>
            </a:avLst>
          </a:prstGeom>
          <a:noFill/>
          <a:ln w="6350" cap="flat" cmpd="sng" algn="ctr">
            <a:gradFill>
              <a:gsLst>
                <a:gs pos="0">
                  <a:sysClr val="window" lastClr="FFFFFF">
                    <a:alpha val="0"/>
                  </a:sysClr>
                </a:gs>
                <a:gs pos="50000">
                  <a:sysClr val="window" lastClr="FFFFFF"/>
                </a:gs>
                <a:gs pos="100000">
                  <a:sysClr val="window" lastClr="FFFFFF">
                    <a:alpha val="0"/>
                  </a:sys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C1A537D-A060-E44D-9ABF-C588D7964C89}"/>
              </a:ext>
            </a:extLst>
          </p:cNvPr>
          <p:cNvSpPr/>
          <p:nvPr/>
        </p:nvSpPr>
        <p:spPr>
          <a:xfrm rot="19800000" flipH="1" flipV="1">
            <a:off x="4413052" y="3159388"/>
            <a:ext cx="130550" cy="1305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07A360F-1D61-BD4B-B3A0-C82B6F22DBBC}"/>
              </a:ext>
            </a:extLst>
          </p:cNvPr>
          <p:cNvSpPr/>
          <p:nvPr/>
        </p:nvSpPr>
        <p:spPr>
          <a:xfrm rot="18000000" flipH="1" flipV="1">
            <a:off x="2946777" y="2918432"/>
            <a:ext cx="130554" cy="13055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A72498D-2E37-0042-88D5-BDF42476FDC2}"/>
              </a:ext>
            </a:extLst>
          </p:cNvPr>
          <p:cNvSpPr/>
          <p:nvPr/>
        </p:nvSpPr>
        <p:spPr>
          <a:xfrm rot="3600000" flipV="1">
            <a:off x="1605898" y="1844930"/>
            <a:ext cx="287300" cy="287723"/>
          </a:xfrm>
          <a:prstGeom prst="ellipse">
            <a:avLst/>
          </a:prstGeom>
          <a:solidFill>
            <a:srgbClr val="FAAF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F321970-5BA7-104D-83AE-6DE70A877715}"/>
              </a:ext>
            </a:extLst>
          </p:cNvPr>
          <p:cNvSpPr/>
          <p:nvPr/>
        </p:nvSpPr>
        <p:spPr>
          <a:xfrm rot="3600000" flipV="1">
            <a:off x="2830132" y="2700672"/>
            <a:ext cx="287300" cy="287723"/>
          </a:xfrm>
          <a:prstGeom prst="ellipse">
            <a:avLst/>
          </a:prstGeom>
          <a:solidFill>
            <a:srgbClr val="FAAF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A26FBCD-D8C3-AA4A-81AD-E510C0D07721}"/>
              </a:ext>
            </a:extLst>
          </p:cNvPr>
          <p:cNvSpPr/>
          <p:nvPr/>
        </p:nvSpPr>
        <p:spPr>
          <a:xfrm rot="3600000" flipV="1">
            <a:off x="4334677" y="3064416"/>
            <a:ext cx="287300" cy="287723"/>
          </a:xfrm>
          <a:prstGeom prst="ellipse">
            <a:avLst/>
          </a:prstGeom>
          <a:solidFill>
            <a:srgbClr val="FAAF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2C507B9-E3DC-ED4A-B170-5A1AE6F2A477}"/>
              </a:ext>
            </a:extLst>
          </p:cNvPr>
          <p:cNvSpPr/>
          <p:nvPr/>
        </p:nvSpPr>
        <p:spPr>
          <a:xfrm rot="3600000" flipV="1">
            <a:off x="5996555" y="2750657"/>
            <a:ext cx="287300" cy="287723"/>
          </a:xfrm>
          <a:prstGeom prst="ellipse">
            <a:avLst/>
          </a:prstGeom>
          <a:solidFill>
            <a:srgbClr val="FAAF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004DE52-0757-4A4F-910D-6608DB1983DA}"/>
              </a:ext>
            </a:extLst>
          </p:cNvPr>
          <p:cNvSpPr/>
          <p:nvPr/>
        </p:nvSpPr>
        <p:spPr>
          <a:xfrm rot="3600000" flipV="1">
            <a:off x="7587667" y="1333412"/>
            <a:ext cx="289854" cy="287723"/>
          </a:xfrm>
          <a:prstGeom prst="ellipse">
            <a:avLst/>
          </a:prstGeom>
          <a:solidFill>
            <a:srgbClr val="FAAF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ABA1BEB8-BCE3-2442-9A1E-5A8111B72EA5}"/>
              </a:ext>
            </a:extLst>
          </p:cNvPr>
          <p:cNvSpPr/>
          <p:nvPr/>
        </p:nvSpPr>
        <p:spPr>
          <a:xfrm flipV="1">
            <a:off x="2908506" y="2784989"/>
            <a:ext cx="130552" cy="13055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34A3D2B-CFA2-954B-8E81-83335EB0725E}"/>
              </a:ext>
            </a:extLst>
          </p:cNvPr>
          <p:cNvSpPr/>
          <p:nvPr/>
        </p:nvSpPr>
        <p:spPr>
          <a:xfrm flipV="1">
            <a:off x="1684272" y="1917573"/>
            <a:ext cx="130552" cy="13055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F6A1B0B-90FE-0B44-84E9-889249A8E449}"/>
              </a:ext>
            </a:extLst>
          </p:cNvPr>
          <p:cNvSpPr/>
          <p:nvPr/>
        </p:nvSpPr>
        <p:spPr>
          <a:xfrm flipV="1">
            <a:off x="4412096" y="3133629"/>
            <a:ext cx="130552" cy="13055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B34561C-25E4-9F4D-8F6A-FC1B7B4F55BA}"/>
              </a:ext>
            </a:extLst>
          </p:cNvPr>
          <p:cNvSpPr/>
          <p:nvPr/>
        </p:nvSpPr>
        <p:spPr>
          <a:xfrm flipV="1">
            <a:off x="6074929" y="2829242"/>
            <a:ext cx="130552" cy="13055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D974E5B-B5EB-6645-85B0-CEE2516D7E10}"/>
              </a:ext>
            </a:extLst>
          </p:cNvPr>
          <p:cNvSpPr/>
          <p:nvPr/>
        </p:nvSpPr>
        <p:spPr>
          <a:xfrm flipV="1">
            <a:off x="7664250" y="1411997"/>
            <a:ext cx="130552" cy="13055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E138075-EB14-094C-A02B-72324D293DE8}"/>
              </a:ext>
            </a:extLst>
          </p:cNvPr>
          <p:cNvSpPr txBox="1"/>
          <p:nvPr/>
        </p:nvSpPr>
        <p:spPr>
          <a:xfrm>
            <a:off x="5492096" y="3313488"/>
            <a:ext cx="19608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1"/>
            <a:r>
              <a:rPr lang="en-US" sz="1200" dirty="0">
                <a:solidFill>
                  <a:schemeClr val="tx1"/>
                </a:solidFill>
              </a:rPr>
              <a:t>We concluded that our data are not linear, so it will be very difficult to predict future events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0284BFB-C711-8343-A982-656D2FA1A31F}"/>
              </a:ext>
            </a:extLst>
          </p:cNvPr>
          <p:cNvSpPr txBox="1"/>
          <p:nvPr/>
        </p:nvSpPr>
        <p:spPr>
          <a:xfrm>
            <a:off x="7216689" y="1805774"/>
            <a:ext cx="201122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In 2004 there were a total of 8353 alarms - which means that on (about) average of one alarm activated per hour.</a:t>
            </a:r>
          </a:p>
          <a:p>
            <a:r>
              <a:rPr lang="en-US" sz="1100" dirty="0">
                <a:solidFill>
                  <a:schemeClr val="tx1"/>
                </a:solidFill>
              </a:rPr>
              <a:t>And in general between the years 2014-2021 there were aproximitly 23000 alerts so that an average of ten alarms per day</a:t>
            </a:r>
          </a:p>
        </p:txBody>
      </p:sp>
    </p:spTree>
    <p:extLst>
      <p:ext uri="{BB962C8B-B14F-4D97-AF65-F5344CB8AC3E}">
        <p14:creationId xmlns:p14="http://schemas.microsoft.com/office/powerpoint/2010/main" val="360357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3DD2C2-6A48-7048-BB38-39F4B317BC37}"/>
              </a:ext>
            </a:extLst>
          </p:cNvPr>
          <p:cNvSpPr/>
          <p:nvPr/>
        </p:nvSpPr>
        <p:spPr>
          <a:xfrm>
            <a:off x="2696700" y="1924542"/>
            <a:ext cx="37240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You!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524CB477-E5DB-0B49-97C6-771D45370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533" y="153737"/>
            <a:ext cx="1921564" cy="1921564"/>
          </a:xfrm>
          <a:prstGeom prst="rect">
            <a:avLst/>
          </a:prstGeom>
          <a:effectLst>
            <a:reflection stA="44000" endPos="65000" dist="508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16E464-2E1C-524A-81DF-A49E67ED7416}"/>
              </a:ext>
            </a:extLst>
          </p:cNvPr>
          <p:cNvSpPr txBox="1"/>
          <p:nvPr/>
        </p:nvSpPr>
        <p:spPr>
          <a:xfrm rot="17497054">
            <a:off x="145774" y="655983"/>
            <a:ext cx="1061509" cy="307777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GitHub link</a:t>
            </a:r>
          </a:p>
        </p:txBody>
      </p:sp>
    </p:spTree>
    <p:extLst>
      <p:ext uri="{BB962C8B-B14F-4D97-AF65-F5344CB8AC3E}">
        <p14:creationId xmlns:p14="http://schemas.microsoft.com/office/powerpoint/2010/main" val="11878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>
            <a:spLocks noGrp="1"/>
          </p:cNvSpPr>
          <p:nvPr>
            <p:ph type="title"/>
          </p:nvPr>
        </p:nvSpPr>
        <p:spPr>
          <a:xfrm>
            <a:off x="3039550" y="2572951"/>
            <a:ext cx="5245716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3600" dirty="0"/>
              <a:t> </a:t>
            </a:r>
            <a:r>
              <a:rPr lang="en-US" sz="36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Raising Research Question</a:t>
            </a:r>
            <a:endParaRPr sz="3600" dirty="0"/>
          </a:p>
        </p:txBody>
      </p:sp>
      <p:sp>
        <p:nvSpPr>
          <p:cNvPr id="8" name="Donut 7">
            <a:extLst>
              <a:ext uri="{FF2B5EF4-FFF2-40B4-BE49-F238E27FC236}">
                <a16:creationId xmlns:a16="http://schemas.microsoft.com/office/drawing/2014/main" id="{D81DC379-42E7-504D-B19B-B482042ED49E}"/>
              </a:ext>
            </a:extLst>
          </p:cNvPr>
          <p:cNvSpPr/>
          <p:nvPr/>
        </p:nvSpPr>
        <p:spPr>
          <a:xfrm>
            <a:off x="5932627" y="446226"/>
            <a:ext cx="380391" cy="365761"/>
          </a:xfrm>
          <a:prstGeom prst="donut">
            <a:avLst>
              <a:gd name="adj" fmla="val 12565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" name="Donut 8">
            <a:extLst>
              <a:ext uri="{FF2B5EF4-FFF2-40B4-BE49-F238E27FC236}">
                <a16:creationId xmlns:a16="http://schemas.microsoft.com/office/drawing/2014/main" id="{51C3BE5A-46BC-BB42-9E83-7751985B2FDE}"/>
              </a:ext>
            </a:extLst>
          </p:cNvPr>
          <p:cNvSpPr/>
          <p:nvPr/>
        </p:nvSpPr>
        <p:spPr>
          <a:xfrm>
            <a:off x="8040207" y="3818574"/>
            <a:ext cx="490118" cy="490118"/>
          </a:xfrm>
          <a:prstGeom prst="donut">
            <a:avLst>
              <a:gd name="adj" fmla="val 12565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CC7E71B-CAAF-F948-B0D2-7AB26B8BB477}"/>
              </a:ext>
            </a:extLst>
          </p:cNvPr>
          <p:cNvSpPr/>
          <p:nvPr/>
        </p:nvSpPr>
        <p:spPr>
          <a:xfrm rot="16200000">
            <a:off x="6065644" y="227052"/>
            <a:ext cx="114357" cy="56863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D34248-CCA2-264F-BA0E-AABDF1863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25" y="599321"/>
            <a:ext cx="3709371" cy="3709371"/>
          </a:xfrm>
          <a:prstGeom prst="rect">
            <a:avLst/>
          </a:prstGeom>
          <a:ln>
            <a:noFill/>
          </a:ln>
          <a:effectLst>
            <a:glow rad="482600">
              <a:schemeClr val="tx1">
                <a:alpha val="12000"/>
              </a:schemeClr>
            </a:glow>
            <a:outerShdw blurRad="50800" dist="50800" dir="5400000" algn="ctr" rotWithShape="0">
              <a:schemeClr val="tx1"/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ctrTitle" idx="8"/>
          </p:nvPr>
        </p:nvSpPr>
        <p:spPr>
          <a:xfrm>
            <a:off x="1116531" y="111292"/>
            <a:ext cx="6658969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6600" dirty="0"/>
              <a:t> Our Question</a:t>
            </a:r>
            <a:endParaRPr sz="6600" dirty="0"/>
          </a:p>
        </p:txBody>
      </p:sp>
      <p:sp>
        <p:nvSpPr>
          <p:cNvPr id="233" name="Google Shape;233;p35"/>
          <p:cNvSpPr/>
          <p:nvPr/>
        </p:nvSpPr>
        <p:spPr>
          <a:xfrm rot="-5400000">
            <a:off x="-266699" y="2752723"/>
            <a:ext cx="3181351" cy="171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dirty="0"/>
          </a:p>
        </p:txBody>
      </p:sp>
      <p:sp>
        <p:nvSpPr>
          <p:cNvPr id="29" name="Donut 28">
            <a:extLst>
              <a:ext uri="{FF2B5EF4-FFF2-40B4-BE49-F238E27FC236}">
                <a16:creationId xmlns:a16="http://schemas.microsoft.com/office/drawing/2014/main" id="{6D60FC7C-143F-CB4B-BCD9-17D08E572355}"/>
              </a:ext>
            </a:extLst>
          </p:cNvPr>
          <p:cNvSpPr/>
          <p:nvPr/>
        </p:nvSpPr>
        <p:spPr>
          <a:xfrm>
            <a:off x="7482294" y="4344458"/>
            <a:ext cx="380391" cy="365761"/>
          </a:xfrm>
          <a:prstGeom prst="donut">
            <a:avLst>
              <a:gd name="adj" fmla="val 12565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0" name="Donut 29">
            <a:extLst>
              <a:ext uri="{FF2B5EF4-FFF2-40B4-BE49-F238E27FC236}">
                <a16:creationId xmlns:a16="http://schemas.microsoft.com/office/drawing/2014/main" id="{414BBD6D-4722-4E45-8264-F290CB549A35}"/>
              </a:ext>
            </a:extLst>
          </p:cNvPr>
          <p:cNvSpPr/>
          <p:nvPr/>
        </p:nvSpPr>
        <p:spPr>
          <a:xfrm>
            <a:off x="539015" y="952901"/>
            <a:ext cx="210601" cy="192459"/>
          </a:xfrm>
          <a:prstGeom prst="donut">
            <a:avLst>
              <a:gd name="adj" fmla="val 12565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766762-EC64-BF49-A2F4-E7149E54FBF1}"/>
              </a:ext>
            </a:extLst>
          </p:cNvPr>
          <p:cNvSpPr txBox="1"/>
          <p:nvPr/>
        </p:nvSpPr>
        <p:spPr>
          <a:xfrm>
            <a:off x="1541196" y="1228750"/>
            <a:ext cx="7140791" cy="3108543"/>
          </a:xfrm>
          <a:prstGeom prst="rect">
            <a:avLst/>
          </a:prstGeom>
          <a:noFill/>
          <a:effectLst>
            <a:outerShdw blurRad="50800" dir="1380000" sx="57000" sy="57000" algn="ctr" rotWithShape="0">
              <a:schemeClr val="tx1">
                <a:alpha val="71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Is it possible to classify the areas in Israel according to the number of alerts that have been in recent years?</a:t>
            </a:r>
            <a:endParaRPr lang="he-IL" sz="2800" dirty="0">
              <a:solidFill>
                <a:schemeClr val="tx1"/>
              </a:solidFill>
            </a:endParaRPr>
          </a:p>
          <a:p>
            <a:endParaRPr lang="he-IL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Or is it possible to find cities with similar characteristics and different geographical location?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9E88B9C-4955-2846-927F-0786BEE203ED}"/>
              </a:ext>
            </a:extLst>
          </p:cNvPr>
          <p:cNvSpPr/>
          <p:nvPr/>
        </p:nvSpPr>
        <p:spPr>
          <a:xfrm rot="16200000">
            <a:off x="5293021" y="893462"/>
            <a:ext cx="143570" cy="4324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Google Shape;216;p34">
            <a:extLst>
              <a:ext uri="{FF2B5EF4-FFF2-40B4-BE49-F238E27FC236}">
                <a16:creationId xmlns:a16="http://schemas.microsoft.com/office/drawing/2014/main" id="{7E94B180-6F6E-7247-B54E-6B91782B8FE8}"/>
              </a:ext>
            </a:extLst>
          </p:cNvPr>
          <p:cNvSpPr txBox="1">
            <a:spLocks/>
          </p:cNvSpPr>
          <p:nvPr/>
        </p:nvSpPr>
        <p:spPr>
          <a:xfrm>
            <a:off x="1557259" y="2495948"/>
            <a:ext cx="5245716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21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r>
              <a:rPr lang="en-US" sz="3600" dirty="0"/>
              <a:t>Data Scarping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CC022E9-AA10-C245-88AF-26EFC6BF9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031" y="-149131"/>
            <a:ext cx="4826836" cy="3276531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37" name="Donut 36">
            <a:extLst>
              <a:ext uri="{FF2B5EF4-FFF2-40B4-BE49-F238E27FC236}">
                <a16:creationId xmlns:a16="http://schemas.microsoft.com/office/drawing/2014/main" id="{82972545-B7E4-7D4C-9A76-2409AF2B7AB4}"/>
              </a:ext>
            </a:extLst>
          </p:cNvPr>
          <p:cNvSpPr/>
          <p:nvPr/>
        </p:nvSpPr>
        <p:spPr>
          <a:xfrm>
            <a:off x="1312200" y="805867"/>
            <a:ext cx="490118" cy="490118"/>
          </a:xfrm>
          <a:prstGeom prst="donut">
            <a:avLst>
              <a:gd name="adj" fmla="val 12565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8" name="Donut 37">
            <a:extLst>
              <a:ext uri="{FF2B5EF4-FFF2-40B4-BE49-F238E27FC236}">
                <a16:creationId xmlns:a16="http://schemas.microsoft.com/office/drawing/2014/main" id="{F6AE556C-B856-1549-A5EF-D2BF1BA31610}"/>
              </a:ext>
            </a:extLst>
          </p:cNvPr>
          <p:cNvSpPr/>
          <p:nvPr/>
        </p:nvSpPr>
        <p:spPr>
          <a:xfrm>
            <a:off x="7868717" y="4716379"/>
            <a:ext cx="264630" cy="246831"/>
          </a:xfrm>
          <a:prstGeom prst="donut">
            <a:avLst>
              <a:gd name="adj" fmla="val 12565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5A8D92-C54F-7140-AA4A-07749A83A8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5031" y="1050926"/>
            <a:ext cx="855845" cy="1067807"/>
          </a:xfrm>
          <a:prstGeom prst="rect">
            <a:avLst/>
          </a:prstGeom>
          <a:effectLst>
            <a:glow rad="342900">
              <a:schemeClr val="tx1">
                <a:alpha val="20000"/>
              </a:schemeClr>
            </a:glow>
          </a:effec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365755-F99F-1E43-B982-23359EB63C74}"/>
              </a:ext>
            </a:extLst>
          </p:cNvPr>
          <p:cNvCxnSpPr/>
          <p:nvPr/>
        </p:nvCxnSpPr>
        <p:spPr>
          <a:xfrm flipV="1">
            <a:off x="4902953" y="166255"/>
            <a:ext cx="0" cy="11297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453947C6-D24E-CD4F-A631-7F3A68FF6D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71260" y="309358"/>
            <a:ext cx="1613233" cy="1613233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stA="16000" endPos="19000" dist="50800" dir="5400000" sy="-100000" algn="bl" rotWithShape="0"/>
            <a:softEdge rad="0"/>
          </a:effectLst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6C740C-4F96-D14A-9264-DE74870E828B}"/>
              </a:ext>
            </a:extLst>
          </p:cNvPr>
          <p:cNvSpPr/>
          <p:nvPr/>
        </p:nvSpPr>
        <p:spPr>
          <a:xfrm rot="16200000">
            <a:off x="3108087" y="-897535"/>
            <a:ext cx="143570" cy="4324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216;p34">
            <a:extLst>
              <a:ext uri="{FF2B5EF4-FFF2-40B4-BE49-F238E27FC236}">
                <a16:creationId xmlns:a16="http://schemas.microsoft.com/office/drawing/2014/main" id="{DFC0AF30-4CAF-CD46-A948-AD671890960C}"/>
              </a:ext>
            </a:extLst>
          </p:cNvPr>
          <p:cNvSpPr txBox="1">
            <a:spLocks/>
          </p:cNvSpPr>
          <p:nvPr/>
        </p:nvSpPr>
        <p:spPr>
          <a:xfrm>
            <a:off x="165132" y="1383799"/>
            <a:ext cx="4657125" cy="318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21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r>
              <a:rPr lang="en-US" sz="2800" dirty="0"/>
              <a:t>https://www.oref.org.il/</a:t>
            </a:r>
          </a:p>
        </p:txBody>
      </p:sp>
      <p:sp>
        <p:nvSpPr>
          <p:cNvPr id="17" name="Google Shape;216;p34">
            <a:extLst>
              <a:ext uri="{FF2B5EF4-FFF2-40B4-BE49-F238E27FC236}">
                <a16:creationId xmlns:a16="http://schemas.microsoft.com/office/drawing/2014/main" id="{C75398D2-CAB1-BC47-AA10-F41CAC4DBC64}"/>
              </a:ext>
            </a:extLst>
          </p:cNvPr>
          <p:cNvSpPr txBox="1">
            <a:spLocks/>
          </p:cNvSpPr>
          <p:nvPr/>
        </p:nvSpPr>
        <p:spPr>
          <a:xfrm>
            <a:off x="-619653" y="795005"/>
            <a:ext cx="5245716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21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r>
              <a:rPr lang="en-US" sz="3600" dirty="0"/>
              <a:t>Data Source</a:t>
            </a:r>
          </a:p>
        </p:txBody>
      </p:sp>
      <p:sp>
        <p:nvSpPr>
          <p:cNvPr id="18" name="Google Shape;216;p34">
            <a:extLst>
              <a:ext uri="{FF2B5EF4-FFF2-40B4-BE49-F238E27FC236}">
                <a16:creationId xmlns:a16="http://schemas.microsoft.com/office/drawing/2014/main" id="{AD618BF9-0FE6-C04F-861A-63BD63C88ABD}"/>
              </a:ext>
            </a:extLst>
          </p:cNvPr>
          <p:cNvSpPr txBox="1">
            <a:spLocks/>
          </p:cNvSpPr>
          <p:nvPr/>
        </p:nvSpPr>
        <p:spPr>
          <a:xfrm>
            <a:off x="410250" y="3163664"/>
            <a:ext cx="5245716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21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endParaRPr lang="en-US" sz="2400" dirty="0"/>
          </a:p>
        </p:txBody>
      </p:sp>
      <p:sp>
        <p:nvSpPr>
          <p:cNvPr id="19" name="Google Shape;233;p35">
            <a:extLst>
              <a:ext uri="{FF2B5EF4-FFF2-40B4-BE49-F238E27FC236}">
                <a16:creationId xmlns:a16="http://schemas.microsoft.com/office/drawing/2014/main" id="{98CB19F6-0103-A741-B7B8-BF691ECE7557}"/>
              </a:ext>
            </a:extLst>
          </p:cNvPr>
          <p:cNvSpPr/>
          <p:nvPr/>
        </p:nvSpPr>
        <p:spPr>
          <a:xfrm rot="-5400000">
            <a:off x="-430274" y="2928400"/>
            <a:ext cx="1638061" cy="24511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E97B63-47BE-0545-882C-531B83EA72F8}"/>
              </a:ext>
            </a:extLst>
          </p:cNvPr>
          <p:cNvSpPr txBox="1"/>
          <p:nvPr/>
        </p:nvSpPr>
        <p:spPr>
          <a:xfrm>
            <a:off x="612380" y="2143019"/>
            <a:ext cx="72785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we used </a:t>
            </a:r>
            <a:r>
              <a:rPr lang="en-US" sz="2800" b="1" dirty="0">
                <a:solidFill>
                  <a:schemeClr val="tx1"/>
                </a:solidFill>
              </a:rPr>
              <a:t>Selenium </a:t>
            </a:r>
            <a:r>
              <a:rPr lang="en-US" sz="2800" dirty="0">
                <a:solidFill>
                  <a:schemeClr val="tx1"/>
                </a:solidFill>
              </a:rPr>
              <a:t>to navigate automatically in the website we want to crawling, until we find the table with all the data we looking for on the site.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>
            <a:spLocks noGrp="1"/>
          </p:cNvSpPr>
          <p:nvPr>
            <p:ph type="subTitle" idx="1"/>
          </p:nvPr>
        </p:nvSpPr>
        <p:spPr>
          <a:xfrm>
            <a:off x="767555" y="91346"/>
            <a:ext cx="7909183" cy="15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The data we Scraped – Rocket Alerts since 2014 - present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3958902-2BC5-984A-A5E6-8F88F4FB0C02}"/>
              </a:ext>
            </a:extLst>
          </p:cNvPr>
          <p:cNvSpPr/>
          <p:nvPr/>
        </p:nvSpPr>
        <p:spPr>
          <a:xfrm rot="10800000">
            <a:off x="605836" y="615888"/>
            <a:ext cx="241505" cy="5244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EFDEFF-71B6-3E49-8252-DE3BFC01F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676" y="1318845"/>
            <a:ext cx="2481541" cy="3329973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stA="53000" endPos="22000" dist="50800" dir="5400000" sy="-100000" algn="bl" rotWithShape="0"/>
            <a:softEdge rad="889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C4C2384-4215-654A-9CAA-34DF0F42B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745" y="1664846"/>
            <a:ext cx="4543341" cy="2827578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stA="24000" endPos="36000" dist="50800" dir="5400000" sy="-100000" algn="bl" rotWithShape="0"/>
            <a:softEdge rad="63500"/>
          </a:effectLst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D0C4F384-054D-134B-8F9B-21C296F69DCD}"/>
              </a:ext>
            </a:extLst>
          </p:cNvPr>
          <p:cNvSpPr/>
          <p:nvPr/>
        </p:nvSpPr>
        <p:spPr>
          <a:xfrm>
            <a:off x="3474720" y="2983832"/>
            <a:ext cx="808522" cy="231006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>
            <a:spLocks noGrp="1"/>
          </p:cNvSpPr>
          <p:nvPr>
            <p:ph type="subTitle" idx="1"/>
          </p:nvPr>
        </p:nvSpPr>
        <p:spPr>
          <a:xfrm>
            <a:off x="883056" y="382217"/>
            <a:ext cx="7531332" cy="15258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</a:pPr>
            <a:r>
              <a:rPr lang="en-US" dirty="0"/>
              <a:t>    </a:t>
            </a:r>
            <a:r>
              <a:rPr lang="en-US" sz="2000" dirty="0"/>
              <a:t>Part of our data is named by area code , so we had to </a:t>
            </a:r>
            <a:r>
              <a:rPr lang="en-US" sz="2000" b="1" dirty="0"/>
              <a:t>crawling</a:t>
            </a:r>
            <a:r>
              <a:rPr lang="en-US" sz="2000" dirty="0"/>
              <a:t> to another website that has all the city names and the area codes and use it to convert all the data we had </a:t>
            </a:r>
            <a:r>
              <a:rPr lang="he-IL" sz="2000" dirty="0"/>
              <a:t>,</a:t>
            </a:r>
            <a:r>
              <a:rPr lang="en-US" sz="2000" dirty="0"/>
              <a:t> we used </a:t>
            </a:r>
            <a:r>
              <a:rPr lang="en-US" sz="2000" b="1" dirty="0"/>
              <a:t>BeautifulSoup</a:t>
            </a:r>
            <a:r>
              <a:rPr lang="en-US" sz="2000" dirty="0"/>
              <a:t> for crawling.</a:t>
            </a:r>
          </a:p>
          <a:p>
            <a:pPr marL="457200" marR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</a:pPr>
            <a:r>
              <a:rPr lang="he-IL" dirty="0"/>
              <a:t> </a:t>
            </a:r>
            <a:r>
              <a:rPr lang="en-US" dirty="0"/>
              <a:t>    </a:t>
            </a:r>
          </a:p>
          <a:p>
            <a:r>
              <a:rPr lang="en-US" sz="2000" dirty="0"/>
              <a:t>	data source: https://</a:t>
            </a:r>
            <a:r>
              <a:rPr lang="en-US" sz="2000" dirty="0" err="1"/>
              <a:t>www.mivzaklive.co.il</a:t>
            </a:r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3958902-2BC5-984A-A5E6-8F88F4FB0C02}"/>
              </a:ext>
            </a:extLst>
          </p:cNvPr>
          <p:cNvSpPr/>
          <p:nvPr/>
        </p:nvSpPr>
        <p:spPr>
          <a:xfrm rot="10800000">
            <a:off x="1037060" y="242907"/>
            <a:ext cx="241505" cy="1836150"/>
          </a:xfrm>
          <a:prstGeom prst="roundRect">
            <a:avLst>
              <a:gd name="adj" fmla="val 869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3F9EFC-9691-F644-9C85-6AF40FFF5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565" y="2550694"/>
            <a:ext cx="6041962" cy="1838426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reflection stA="28000" endPos="45000" dist="50800" dir="5400000" sy="-100000" algn="bl" rotWithShape="0"/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157610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9E88B9C-4955-2846-927F-0786BEE203ED}"/>
              </a:ext>
            </a:extLst>
          </p:cNvPr>
          <p:cNvSpPr/>
          <p:nvPr/>
        </p:nvSpPr>
        <p:spPr>
          <a:xfrm rot="16200000">
            <a:off x="5293021" y="893462"/>
            <a:ext cx="143570" cy="4324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Google Shape;216;p34">
            <a:extLst>
              <a:ext uri="{FF2B5EF4-FFF2-40B4-BE49-F238E27FC236}">
                <a16:creationId xmlns:a16="http://schemas.microsoft.com/office/drawing/2014/main" id="{7E94B180-6F6E-7247-B54E-6B91782B8FE8}"/>
              </a:ext>
            </a:extLst>
          </p:cNvPr>
          <p:cNvSpPr txBox="1">
            <a:spLocks/>
          </p:cNvSpPr>
          <p:nvPr/>
        </p:nvSpPr>
        <p:spPr>
          <a:xfrm>
            <a:off x="1557259" y="2495948"/>
            <a:ext cx="5245716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21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athway Gothic One"/>
              <a:buNone/>
              <a:defRPr sz="1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r>
              <a:rPr lang="en-US" sz="3600" dirty="0"/>
              <a:t>Data Handling</a:t>
            </a:r>
          </a:p>
        </p:txBody>
      </p:sp>
      <p:sp>
        <p:nvSpPr>
          <p:cNvPr id="37" name="Donut 36">
            <a:extLst>
              <a:ext uri="{FF2B5EF4-FFF2-40B4-BE49-F238E27FC236}">
                <a16:creationId xmlns:a16="http://schemas.microsoft.com/office/drawing/2014/main" id="{82972545-B7E4-7D4C-9A76-2409AF2B7AB4}"/>
              </a:ext>
            </a:extLst>
          </p:cNvPr>
          <p:cNvSpPr/>
          <p:nvPr/>
        </p:nvSpPr>
        <p:spPr>
          <a:xfrm>
            <a:off x="1312200" y="805867"/>
            <a:ext cx="490118" cy="490118"/>
          </a:xfrm>
          <a:prstGeom prst="donut">
            <a:avLst>
              <a:gd name="adj" fmla="val 12565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8" name="Donut 37">
            <a:extLst>
              <a:ext uri="{FF2B5EF4-FFF2-40B4-BE49-F238E27FC236}">
                <a16:creationId xmlns:a16="http://schemas.microsoft.com/office/drawing/2014/main" id="{F6AE556C-B856-1549-A5EF-D2BF1BA31610}"/>
              </a:ext>
            </a:extLst>
          </p:cNvPr>
          <p:cNvSpPr/>
          <p:nvPr/>
        </p:nvSpPr>
        <p:spPr>
          <a:xfrm>
            <a:off x="7868717" y="4716379"/>
            <a:ext cx="264630" cy="246831"/>
          </a:xfrm>
          <a:prstGeom prst="donut">
            <a:avLst>
              <a:gd name="adj" fmla="val 12565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893142-7800-E248-B020-5F4AE5D01F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2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2200" y="1788087"/>
            <a:ext cx="2127921" cy="2127921"/>
          </a:xfrm>
          <a:prstGeom prst="rect">
            <a:avLst/>
          </a:prstGeom>
          <a:noFill/>
          <a:ln>
            <a:noFill/>
          </a:ln>
          <a:effectLst>
            <a:glow rad="241300">
              <a:schemeClr val="tx1">
                <a:alpha val="19000"/>
              </a:schemeClr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892219630"/>
      </p:ext>
    </p:extLst>
  </p:cSld>
  <p:clrMapOvr>
    <a:masterClrMapping/>
  </p:clrMapOvr>
</p:sld>
</file>

<file path=ppt/theme/theme1.xml><?xml version="1.0" encoding="utf-8"?>
<a:theme xmlns:a="http://schemas.openxmlformats.org/drawingml/2006/main" name="Town Planning">
  <a:themeElements>
    <a:clrScheme name="Simple Light">
      <a:dk1>
        <a:srgbClr val="FFFFFF"/>
      </a:dk1>
      <a:lt1>
        <a:srgbClr val="000000"/>
      </a:lt1>
      <a:dk2>
        <a:srgbClr val="434343"/>
      </a:dk2>
      <a:lt2>
        <a:srgbClr val="999999"/>
      </a:lt2>
      <a:accent1>
        <a:srgbClr val="9AD7F7"/>
      </a:accent1>
      <a:accent2>
        <a:srgbClr val="434343"/>
      </a:accent2>
      <a:accent3>
        <a:srgbClr val="000000"/>
      </a:accent3>
      <a:accent4>
        <a:srgbClr val="999999"/>
      </a:accent4>
      <a:accent5>
        <a:srgbClr val="FFFFFF"/>
      </a:accent5>
      <a:accent6>
        <a:srgbClr val="6666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481</Words>
  <Application>Microsoft Macintosh PowerPoint</Application>
  <PresentationFormat>On-screen Show (16:9)</PresentationFormat>
  <Paragraphs>62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Roboto</vt:lpstr>
      <vt:lpstr>Pathway Gothic One</vt:lpstr>
      <vt:lpstr>Catamaran Light</vt:lpstr>
      <vt:lpstr>Segoe UI Light</vt:lpstr>
      <vt:lpstr>Livvic</vt:lpstr>
      <vt:lpstr>Arial</vt:lpstr>
      <vt:lpstr>PT Sans</vt:lpstr>
      <vt:lpstr>Town Planning</vt:lpstr>
      <vt:lpstr>Red alerts analyze</vt:lpstr>
      <vt:lpstr>PowerPoint Presentation</vt:lpstr>
      <vt:lpstr> Raising Research Question</vt:lpstr>
      <vt:lpstr> Our Question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EDA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alerts analyze</dc:title>
  <cp:lastModifiedBy>לידן דנינו</cp:lastModifiedBy>
  <cp:revision>41</cp:revision>
  <dcterms:modified xsi:type="dcterms:W3CDTF">2022-01-10T07:05:13Z</dcterms:modified>
</cp:coreProperties>
</file>